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256" r:id="rId2"/>
    <p:sldId id="257" r:id="rId3"/>
    <p:sldId id="258" r:id="rId4"/>
    <p:sldId id="260" r:id="rId5"/>
    <p:sldId id="262" r:id="rId6"/>
    <p:sldId id="261" r:id="rId7"/>
    <p:sldId id="281" r:id="rId8"/>
    <p:sldId id="282" r:id="rId9"/>
    <p:sldId id="288" r:id="rId10"/>
    <p:sldId id="289" r:id="rId11"/>
    <p:sldId id="295" r:id="rId12"/>
    <p:sldId id="259" r:id="rId13"/>
    <p:sldId id="264" r:id="rId14"/>
    <p:sldId id="265" r:id="rId15"/>
    <p:sldId id="267" r:id="rId16"/>
    <p:sldId id="266" r:id="rId17"/>
    <p:sldId id="290" r:id="rId18"/>
    <p:sldId id="294" r:id="rId19"/>
    <p:sldId id="291" r:id="rId20"/>
    <p:sldId id="293" r:id="rId21"/>
    <p:sldId id="287" r:id="rId22"/>
    <p:sldId id="292" r:id="rId23"/>
    <p:sldId id="286"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Annie" initials="AT"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8343" autoAdjust="0"/>
  </p:normalViewPr>
  <p:slideViewPr>
    <p:cSldViewPr>
      <p:cViewPr>
        <p:scale>
          <a:sx n="118" d="100"/>
          <a:sy n="118" d="100"/>
        </p:scale>
        <p:origin x="222" y="2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a:t>% Change</a:t>
            </a:r>
            <a:r>
              <a:rPr lang="en-US" baseline="0"/>
              <a:t> in Disabled Caseload</a:t>
            </a:r>
          </a:p>
          <a:p>
            <a:pPr>
              <a:defRPr/>
            </a:pPr>
            <a:r>
              <a:rPr lang="en-US" baseline="0"/>
              <a:t>New Brunswick, Ontario, Manitoba, BC and Alberta</a:t>
            </a:r>
          </a:p>
          <a:p>
            <a:pPr>
              <a:defRPr/>
            </a:pPr>
            <a:r>
              <a:rPr lang="en-US" baseline="0"/>
              <a:t>2005 to 2011</a:t>
            </a:r>
            <a:endParaRPr lang="en-US"/>
          </a:p>
        </c:rich>
      </c:tx>
      <c:layout>
        <c:manualLayout>
          <c:xMode val="edge"/>
          <c:yMode val="edge"/>
          <c:x val="0.1946287798456422"/>
          <c:y val="0"/>
        </c:manualLayout>
      </c:layout>
    </c:title>
    <c:plotArea>
      <c:layout>
        <c:manualLayout>
          <c:layoutTarget val="inner"/>
          <c:xMode val="edge"/>
          <c:yMode val="edge"/>
          <c:x val="7.1047053240374219E-2"/>
          <c:y val="0.17592177868296441"/>
          <c:w val="0.92748936831262685"/>
          <c:h val="0.73442587408392013"/>
        </c:manualLayout>
      </c:layout>
      <c:barChart>
        <c:barDir val="col"/>
        <c:grouping val="clustered"/>
        <c:ser>
          <c:idx val="0"/>
          <c:order val="0"/>
          <c:tx>
            <c:strRef>
              <c:f>CASELOADS!$A$30</c:f>
              <c:strCache>
                <c:ptCount val="1"/>
                <c:pt idx="0">
                  <c:v>% change 05 to 11</c:v>
                </c:pt>
              </c:strCache>
            </c:strRef>
          </c:tx>
          <c:dLbls>
            <c:txPr>
              <a:bodyPr/>
              <a:lstStyle/>
              <a:p>
                <a:pPr>
                  <a:defRPr sz="1200" b="1"/>
                </a:pPr>
                <a:endParaRPr lang="en-US"/>
              </a:p>
            </c:txPr>
            <c:showVal val="1"/>
          </c:dLbls>
          <c:cat>
            <c:strRef>
              <c:f>CASELOADS!$B$29:$F$29</c:f>
              <c:strCache>
                <c:ptCount val="5"/>
                <c:pt idx="0">
                  <c:v>NB (EBP)</c:v>
                </c:pt>
                <c:pt idx="1">
                  <c:v>ONT (ODSP)</c:v>
                </c:pt>
                <c:pt idx="2">
                  <c:v>MAN</c:v>
                </c:pt>
                <c:pt idx="3">
                  <c:v>ALTA - AISH</c:v>
                </c:pt>
                <c:pt idx="4">
                  <c:v>BC </c:v>
                </c:pt>
              </c:strCache>
            </c:strRef>
          </c:cat>
          <c:val>
            <c:numRef>
              <c:f>CASELOADS!$B$30:$F$30</c:f>
              <c:numCache>
                <c:formatCode>0.0%</c:formatCode>
                <c:ptCount val="5"/>
                <c:pt idx="0">
                  <c:v>5.2889667250437915E-2</c:v>
                </c:pt>
                <c:pt idx="1">
                  <c:v>0.35505358773489737</c:v>
                </c:pt>
                <c:pt idx="2">
                  <c:v>0.14687317358270024</c:v>
                </c:pt>
                <c:pt idx="3">
                  <c:v>0.36075949367088633</c:v>
                </c:pt>
                <c:pt idx="4">
                  <c:v>0.39308675992652298</c:v>
                </c:pt>
              </c:numCache>
            </c:numRef>
          </c:val>
        </c:ser>
        <c:dLbls/>
        <c:gapWidth val="50"/>
        <c:axId val="98808192"/>
        <c:axId val="98809728"/>
      </c:barChart>
      <c:catAx>
        <c:axId val="98808192"/>
        <c:scaling>
          <c:orientation val="minMax"/>
        </c:scaling>
        <c:axPos val="b"/>
        <c:tickLblPos val="nextTo"/>
        <c:txPr>
          <a:bodyPr/>
          <a:lstStyle/>
          <a:p>
            <a:pPr>
              <a:defRPr sz="1400" b="1" i="0" baseline="0"/>
            </a:pPr>
            <a:endParaRPr lang="en-US"/>
          </a:p>
        </c:txPr>
        <c:crossAx val="98809728"/>
        <c:crosses val="autoZero"/>
        <c:auto val="1"/>
        <c:lblAlgn val="ctr"/>
        <c:lblOffset val="100"/>
      </c:catAx>
      <c:valAx>
        <c:axId val="98809728"/>
        <c:scaling>
          <c:orientation val="minMax"/>
        </c:scaling>
        <c:axPos val="l"/>
        <c:majorGridlines/>
        <c:numFmt formatCode="0%" sourceLinked="0"/>
        <c:tickLblPos val="nextTo"/>
        <c:txPr>
          <a:bodyPr/>
          <a:lstStyle/>
          <a:p>
            <a:pPr>
              <a:defRPr sz="1200" b="1" i="0" baseline="0"/>
            </a:pPr>
            <a:endParaRPr lang="en-US"/>
          </a:p>
        </c:txPr>
        <c:crossAx val="98808192"/>
        <c:crosses val="autoZero"/>
        <c:crossBetween val="between"/>
      </c:valAx>
    </c:plotArea>
    <c:plotVisOnly val="1"/>
    <c:dispBlanksAs val="gap"/>
  </c:chart>
  <c:externalData r:id="rId1"/>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0" dt="2012-02-16T11:51:01.875" idx="14">
    <p:pos x="4522" y="1647"/>
    <p:text>Ontario is really driving up the overall distribution.  It represents over half of SA spending nationally.  
See chart that I inserted on page 11 that looks at distribution of program expenditures in Ontario, Manitoba and BC for 09-10.  Why is Ontario so out of whack?  
Similar situation in 2005-06, though less pronounced.  These new charts are in the revised Excel file at the very end.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2-16T12:28:33.187" idx="15">
    <p:pos x="1256" y="2632"/>
    <p:text>Do you want to include refs to changes in other provinces in the presentation?
BC has gone from 18.6% to 20.2% 
Manitoba went down from 21.3 to 21</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2-16T12:30:00.671" idx="16">
    <p:pos x="3888" y="2385"/>
    <p:text>In BC benefit levels have not changes since June 2007.  A single person gets $610/month and a single disabled person get $906.43 - nearly 50% higher</p:text>
  </p:cm>
</p:cmLst>
</file>

<file path=ppt/drawings/drawing1.xml><?xml version="1.0" encoding="utf-8"?>
<c:userShapes xmlns:c="http://schemas.openxmlformats.org/drawingml/2006/chart">
  <cdr:relSizeAnchor xmlns:cdr="http://schemas.openxmlformats.org/drawingml/2006/chartDrawing">
    <cdr:from>
      <cdr:x>0.6717</cdr:x>
      <cdr:y>0.52288</cdr:y>
    </cdr:from>
    <cdr:to>
      <cdr:x>0.77039</cdr:x>
      <cdr:y>0.64078</cdr:y>
    </cdr:to>
    <cdr:sp macro="" textlink="">
      <cdr:nvSpPr>
        <cdr:cNvPr id="2" name="TextBox 1"/>
        <cdr:cNvSpPr txBox="1"/>
      </cdr:nvSpPr>
      <cdr:spPr>
        <a:xfrm xmlns:a="http://schemas.openxmlformats.org/drawingml/2006/main">
          <a:off x="5828601" y="3294427"/>
          <a:ext cx="856376" cy="7427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100" b="1"/>
            <a:t>clients during the year</a:t>
          </a:r>
        </a:p>
      </cdr:txBody>
    </cdr:sp>
  </cdr:relSizeAnchor>
  <cdr:relSizeAnchor xmlns:cdr="http://schemas.openxmlformats.org/drawingml/2006/chartDrawing">
    <cdr:from>
      <cdr:x>0.86076</cdr:x>
      <cdr:y>0.48647</cdr:y>
    </cdr:from>
    <cdr:to>
      <cdr:x>0.95857</cdr:x>
      <cdr:y>0.60023</cdr:y>
    </cdr:to>
    <cdr:sp macro="" textlink="">
      <cdr:nvSpPr>
        <cdr:cNvPr id="3" name="TextBox 2"/>
        <cdr:cNvSpPr txBox="1"/>
      </cdr:nvSpPr>
      <cdr:spPr>
        <a:xfrm xmlns:a="http://schemas.openxmlformats.org/drawingml/2006/main">
          <a:off x="7469109" y="3064975"/>
          <a:ext cx="848762" cy="71673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100" b="1"/>
            <a:t>average</a:t>
          </a:r>
          <a:r>
            <a:rPr lang="en-US" sz="1100" b="1" baseline="0"/>
            <a:t> annual caseload</a:t>
          </a:r>
        </a:p>
        <a:p xmlns:a="http://schemas.openxmlformats.org/drawingml/2006/main">
          <a:endParaRPr lang="en-US"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87E008-C262-48C1-8EBA-A35529F43ABC}" type="datetimeFigureOut">
              <a:rPr lang="en-CA" smtClean="0"/>
              <a:pPr/>
              <a:t>29/05/2012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5FC201-AD2D-44B2-B94C-608561D5B3B1}" type="slidenum">
              <a:rPr lang="en-CA" smtClean="0"/>
              <a:pPr/>
              <a:t>‹#›</a:t>
            </a:fld>
            <a:endParaRPr lang="en-CA"/>
          </a:p>
        </p:txBody>
      </p:sp>
    </p:spTree>
    <p:extLst>
      <p:ext uri="{BB962C8B-B14F-4D97-AF65-F5344CB8AC3E}">
        <p14:creationId xmlns:p14="http://schemas.microsoft.com/office/powerpoint/2010/main" xmlns="" val="4178194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3C5FC201-AD2D-44B2-B94C-608561D5B3B1}" type="slidenum">
              <a:rPr lang="en-CA" smtClean="0"/>
              <a:pPr/>
              <a:t>1</a:t>
            </a:fld>
            <a:endParaRPr lang="en-CA"/>
          </a:p>
        </p:txBody>
      </p:sp>
    </p:spTree>
    <p:extLst>
      <p:ext uri="{BB962C8B-B14F-4D97-AF65-F5344CB8AC3E}">
        <p14:creationId xmlns:p14="http://schemas.microsoft.com/office/powerpoint/2010/main" xmlns="" val="3216474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C5FC201-AD2D-44B2-B94C-608561D5B3B1}" type="slidenum">
              <a:rPr lang="en-CA" smtClean="0"/>
              <a:pPr/>
              <a:t>23</a:t>
            </a:fld>
            <a:endParaRPr lang="en-CA"/>
          </a:p>
        </p:txBody>
      </p:sp>
    </p:spTree>
    <p:extLst>
      <p:ext uri="{BB962C8B-B14F-4D97-AF65-F5344CB8AC3E}">
        <p14:creationId xmlns:p14="http://schemas.microsoft.com/office/powerpoint/2010/main" xmlns="" val="3993025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71DB5DE-8614-44D1-8D59-C25A7B15E484}" type="datetime1">
              <a:rPr lang="en-CA" smtClean="0"/>
              <a:pPr/>
              <a:t>29/05/2012</a:t>
            </a:fld>
            <a:endParaRPr lang="en-CA"/>
          </a:p>
        </p:txBody>
      </p:sp>
      <p:sp>
        <p:nvSpPr>
          <p:cNvPr id="5" name="Footer Placeholder 4"/>
          <p:cNvSpPr>
            <a:spLocks noGrp="1"/>
          </p:cNvSpPr>
          <p:nvPr>
            <p:ph type="ftr" sz="quarter" idx="11"/>
          </p:nvPr>
        </p:nvSpPr>
        <p:spPr/>
        <p:txBody>
          <a:bodyPr/>
          <a:lstStyle/>
          <a:p>
            <a:r>
              <a:rPr lang="en-CA" smtClean="0"/>
              <a:t>Social Assistance disability income trends - explaining the increases</a:t>
            </a:r>
            <a:endParaRPr lang="en-CA"/>
          </a:p>
        </p:txBody>
      </p:sp>
      <p:sp>
        <p:nvSpPr>
          <p:cNvPr id="6" name="Slide Number Placeholder 5"/>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2896394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6A2DA1A-8663-4995-9396-F72868A4A135}" type="datetime1">
              <a:rPr lang="en-CA" smtClean="0"/>
              <a:pPr/>
              <a:t>29/05/2012</a:t>
            </a:fld>
            <a:endParaRPr lang="en-CA"/>
          </a:p>
        </p:txBody>
      </p:sp>
      <p:sp>
        <p:nvSpPr>
          <p:cNvPr id="5" name="Footer Placeholder 4"/>
          <p:cNvSpPr>
            <a:spLocks noGrp="1"/>
          </p:cNvSpPr>
          <p:nvPr>
            <p:ph type="ftr" sz="quarter" idx="11"/>
          </p:nvPr>
        </p:nvSpPr>
        <p:spPr/>
        <p:txBody>
          <a:bodyPr/>
          <a:lstStyle/>
          <a:p>
            <a:r>
              <a:rPr lang="en-CA" smtClean="0"/>
              <a:t>Social Assistance disability income trends - explaining the increases</a:t>
            </a:r>
            <a:endParaRPr lang="en-CA"/>
          </a:p>
        </p:txBody>
      </p:sp>
      <p:sp>
        <p:nvSpPr>
          <p:cNvPr id="6" name="Slide Number Placeholder 5"/>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23832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E6F92E5-4719-4871-B931-7A96193A1303}" type="datetime1">
              <a:rPr lang="en-CA" smtClean="0"/>
              <a:pPr/>
              <a:t>29/05/2012</a:t>
            </a:fld>
            <a:endParaRPr lang="en-CA"/>
          </a:p>
        </p:txBody>
      </p:sp>
      <p:sp>
        <p:nvSpPr>
          <p:cNvPr id="5" name="Footer Placeholder 4"/>
          <p:cNvSpPr>
            <a:spLocks noGrp="1"/>
          </p:cNvSpPr>
          <p:nvPr>
            <p:ph type="ftr" sz="quarter" idx="11"/>
          </p:nvPr>
        </p:nvSpPr>
        <p:spPr/>
        <p:txBody>
          <a:bodyPr/>
          <a:lstStyle/>
          <a:p>
            <a:r>
              <a:rPr lang="en-CA" smtClean="0"/>
              <a:t>Social Assistance disability income trends - explaining the increases</a:t>
            </a:r>
            <a:endParaRPr lang="en-CA"/>
          </a:p>
        </p:txBody>
      </p:sp>
      <p:sp>
        <p:nvSpPr>
          <p:cNvPr id="6" name="Slide Number Placeholder 5"/>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1666098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FB248EB-8A53-417A-B7D7-100BF87EBDBB}" type="datetime1">
              <a:rPr lang="en-CA" smtClean="0"/>
              <a:pPr/>
              <a:t>29/05/2012</a:t>
            </a:fld>
            <a:endParaRPr lang="en-CA"/>
          </a:p>
        </p:txBody>
      </p:sp>
      <p:sp>
        <p:nvSpPr>
          <p:cNvPr id="5" name="Footer Placeholder 4"/>
          <p:cNvSpPr>
            <a:spLocks noGrp="1"/>
          </p:cNvSpPr>
          <p:nvPr>
            <p:ph type="ftr" sz="quarter" idx="11"/>
          </p:nvPr>
        </p:nvSpPr>
        <p:spPr/>
        <p:txBody>
          <a:bodyPr/>
          <a:lstStyle/>
          <a:p>
            <a:r>
              <a:rPr lang="en-CA" smtClean="0"/>
              <a:t>Social Assistance disability income trends - explaining the increases</a:t>
            </a:r>
            <a:endParaRPr lang="en-CA"/>
          </a:p>
        </p:txBody>
      </p:sp>
      <p:sp>
        <p:nvSpPr>
          <p:cNvPr id="6" name="Slide Number Placeholder 5"/>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1888670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FD8BD4-505E-4DE7-A04D-735394B7249D}" type="datetime1">
              <a:rPr lang="en-CA" smtClean="0"/>
              <a:pPr/>
              <a:t>29/05/2012</a:t>
            </a:fld>
            <a:endParaRPr lang="en-CA"/>
          </a:p>
        </p:txBody>
      </p:sp>
      <p:sp>
        <p:nvSpPr>
          <p:cNvPr id="5" name="Footer Placeholder 4"/>
          <p:cNvSpPr>
            <a:spLocks noGrp="1"/>
          </p:cNvSpPr>
          <p:nvPr>
            <p:ph type="ftr" sz="quarter" idx="11"/>
          </p:nvPr>
        </p:nvSpPr>
        <p:spPr/>
        <p:txBody>
          <a:bodyPr/>
          <a:lstStyle/>
          <a:p>
            <a:r>
              <a:rPr lang="en-CA" smtClean="0"/>
              <a:t>Social Assistance disability income trends - explaining the increases</a:t>
            </a:r>
            <a:endParaRPr lang="en-CA"/>
          </a:p>
        </p:txBody>
      </p:sp>
      <p:sp>
        <p:nvSpPr>
          <p:cNvPr id="6" name="Slide Number Placeholder 5"/>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819968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9608A7-84B3-46A1-995B-AB7C64BC52F4}" type="datetime1">
              <a:rPr lang="en-CA" smtClean="0"/>
              <a:pPr/>
              <a:t>29/05/2012</a:t>
            </a:fld>
            <a:endParaRPr lang="en-CA"/>
          </a:p>
        </p:txBody>
      </p:sp>
      <p:sp>
        <p:nvSpPr>
          <p:cNvPr id="6" name="Footer Placeholder 5"/>
          <p:cNvSpPr>
            <a:spLocks noGrp="1"/>
          </p:cNvSpPr>
          <p:nvPr>
            <p:ph type="ftr" sz="quarter" idx="11"/>
          </p:nvPr>
        </p:nvSpPr>
        <p:spPr/>
        <p:txBody>
          <a:bodyPr/>
          <a:lstStyle/>
          <a:p>
            <a:r>
              <a:rPr lang="en-CA" smtClean="0"/>
              <a:t>Social Assistance disability income trends - explaining the increases</a:t>
            </a:r>
            <a:endParaRPr lang="en-CA"/>
          </a:p>
        </p:txBody>
      </p:sp>
      <p:sp>
        <p:nvSpPr>
          <p:cNvPr id="7" name="Slide Number Placeholder 6"/>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1494536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8F67BD3-A950-44DB-84EB-4D36E04D0FF9}" type="datetime1">
              <a:rPr lang="en-CA" smtClean="0"/>
              <a:pPr/>
              <a:t>29/05/2012</a:t>
            </a:fld>
            <a:endParaRPr lang="en-CA"/>
          </a:p>
        </p:txBody>
      </p:sp>
      <p:sp>
        <p:nvSpPr>
          <p:cNvPr id="8" name="Footer Placeholder 7"/>
          <p:cNvSpPr>
            <a:spLocks noGrp="1"/>
          </p:cNvSpPr>
          <p:nvPr>
            <p:ph type="ftr" sz="quarter" idx="11"/>
          </p:nvPr>
        </p:nvSpPr>
        <p:spPr/>
        <p:txBody>
          <a:bodyPr/>
          <a:lstStyle/>
          <a:p>
            <a:r>
              <a:rPr lang="en-CA" smtClean="0"/>
              <a:t>Social Assistance disability income trends - explaining the increases</a:t>
            </a:r>
            <a:endParaRPr lang="en-CA"/>
          </a:p>
        </p:txBody>
      </p:sp>
      <p:sp>
        <p:nvSpPr>
          <p:cNvPr id="9" name="Slide Number Placeholder 8"/>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968450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1B3DE9C-4523-487F-9D64-ADC11B378FD5}" type="datetime1">
              <a:rPr lang="en-CA" smtClean="0"/>
              <a:pPr/>
              <a:t>29/05/2012</a:t>
            </a:fld>
            <a:endParaRPr lang="en-CA"/>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3618914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A2017-D29D-4BAA-80F2-DA60903EB91C}" type="datetime1">
              <a:rPr lang="en-CA" smtClean="0"/>
              <a:pPr/>
              <a:t>29/05/2012</a:t>
            </a:fld>
            <a:endParaRPr lang="en-CA"/>
          </a:p>
        </p:txBody>
      </p:sp>
      <p:sp>
        <p:nvSpPr>
          <p:cNvPr id="3" name="Footer Placeholder 2"/>
          <p:cNvSpPr>
            <a:spLocks noGrp="1"/>
          </p:cNvSpPr>
          <p:nvPr>
            <p:ph type="ftr" sz="quarter" idx="11"/>
          </p:nvPr>
        </p:nvSpPr>
        <p:spPr/>
        <p:txBody>
          <a:bodyPr/>
          <a:lstStyle/>
          <a:p>
            <a:r>
              <a:rPr lang="en-CA" smtClean="0"/>
              <a:t>Social Assistance disability income trends - explaining the increases</a:t>
            </a:r>
            <a:endParaRPr lang="en-CA"/>
          </a:p>
        </p:txBody>
      </p:sp>
      <p:sp>
        <p:nvSpPr>
          <p:cNvPr id="4" name="Slide Number Placeholder 3"/>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69429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DAE12F-E66A-4CB1-86E6-551FFD4DE068}" type="datetime1">
              <a:rPr lang="en-CA" smtClean="0"/>
              <a:pPr/>
              <a:t>29/05/2012</a:t>
            </a:fld>
            <a:endParaRPr lang="en-CA"/>
          </a:p>
        </p:txBody>
      </p:sp>
      <p:sp>
        <p:nvSpPr>
          <p:cNvPr id="6" name="Footer Placeholder 5"/>
          <p:cNvSpPr>
            <a:spLocks noGrp="1"/>
          </p:cNvSpPr>
          <p:nvPr>
            <p:ph type="ftr" sz="quarter" idx="11"/>
          </p:nvPr>
        </p:nvSpPr>
        <p:spPr/>
        <p:txBody>
          <a:bodyPr/>
          <a:lstStyle/>
          <a:p>
            <a:r>
              <a:rPr lang="en-CA" smtClean="0"/>
              <a:t>Social Assistance disability income trends - explaining the increases</a:t>
            </a:r>
            <a:endParaRPr lang="en-CA"/>
          </a:p>
        </p:txBody>
      </p:sp>
      <p:sp>
        <p:nvSpPr>
          <p:cNvPr id="7" name="Slide Number Placeholder 6"/>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615178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AFDEC6-3BF2-4A7B-B173-C24E17BAA844}" type="datetime1">
              <a:rPr lang="en-CA" smtClean="0"/>
              <a:pPr/>
              <a:t>29/05/2012</a:t>
            </a:fld>
            <a:endParaRPr lang="en-CA"/>
          </a:p>
        </p:txBody>
      </p:sp>
      <p:sp>
        <p:nvSpPr>
          <p:cNvPr id="6" name="Footer Placeholder 5"/>
          <p:cNvSpPr>
            <a:spLocks noGrp="1"/>
          </p:cNvSpPr>
          <p:nvPr>
            <p:ph type="ftr" sz="quarter" idx="11"/>
          </p:nvPr>
        </p:nvSpPr>
        <p:spPr/>
        <p:txBody>
          <a:bodyPr/>
          <a:lstStyle/>
          <a:p>
            <a:r>
              <a:rPr lang="en-CA" smtClean="0"/>
              <a:t>Social Assistance disability income trends - explaining the increases</a:t>
            </a:r>
            <a:endParaRPr lang="en-CA"/>
          </a:p>
        </p:txBody>
      </p:sp>
      <p:sp>
        <p:nvSpPr>
          <p:cNvPr id="7" name="Slide Number Placeholder 6"/>
          <p:cNvSpPr>
            <a:spLocks noGrp="1"/>
          </p:cNvSpPr>
          <p:nvPr>
            <p:ph type="sldNum" sz="quarter" idx="12"/>
          </p:nvPr>
        </p:nvSpPr>
        <p:spPr/>
        <p:txBody>
          <a:body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337684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62DB08-27A2-4EA3-ACE1-A5A6D7099220}" type="datetime1">
              <a:rPr lang="en-CA" smtClean="0"/>
              <a:pPr/>
              <a:t>29/05/2012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CA" smtClean="0"/>
              <a:t>Social Assistance disability income trends - explaining the increases</a:t>
            </a:r>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88851A-873F-4F96-BDAF-BBB22B1A9385}" type="slidenum">
              <a:rPr lang="en-CA" smtClean="0"/>
              <a:pPr/>
              <a:t>‹#›</a:t>
            </a:fld>
            <a:endParaRPr lang="en-CA"/>
          </a:p>
        </p:txBody>
      </p:sp>
    </p:spTree>
    <p:extLst>
      <p:ext uri="{BB962C8B-B14F-4D97-AF65-F5344CB8AC3E}">
        <p14:creationId xmlns:p14="http://schemas.microsoft.com/office/powerpoint/2010/main" xmlns="" val="1501953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solidFill>
                  <a:srgbClr val="C00000"/>
                </a:solidFill>
              </a:rPr>
              <a:t>Social Assistance Disability Income Expenditures</a:t>
            </a:r>
            <a:endParaRPr lang="en-CA" dirty="0">
              <a:solidFill>
                <a:srgbClr val="C00000"/>
              </a:solidFill>
            </a:endParaRPr>
          </a:p>
        </p:txBody>
      </p:sp>
      <p:sp>
        <p:nvSpPr>
          <p:cNvPr id="3" name="Subtitle 2"/>
          <p:cNvSpPr>
            <a:spLocks noGrp="1"/>
          </p:cNvSpPr>
          <p:nvPr>
            <p:ph type="subTitle" idx="1"/>
          </p:nvPr>
        </p:nvSpPr>
        <p:spPr/>
        <p:txBody>
          <a:bodyPr>
            <a:normAutofit fontScale="85000" lnSpcReduction="20000"/>
          </a:bodyPr>
          <a:lstStyle/>
          <a:p>
            <a:r>
              <a:rPr lang="en-CA" dirty="0" smtClean="0">
                <a:solidFill>
                  <a:srgbClr val="002060"/>
                </a:solidFill>
              </a:rPr>
              <a:t>Why Costs are Going up</a:t>
            </a:r>
          </a:p>
          <a:p>
            <a:r>
              <a:rPr lang="en-CA" dirty="0" smtClean="0">
                <a:solidFill>
                  <a:srgbClr val="002060"/>
                </a:solidFill>
              </a:rPr>
              <a:t>John Stapleton </a:t>
            </a:r>
          </a:p>
          <a:p>
            <a:r>
              <a:rPr lang="en-CA" dirty="0" smtClean="0">
                <a:solidFill>
                  <a:srgbClr val="002060"/>
                </a:solidFill>
              </a:rPr>
              <a:t>Open </a:t>
            </a:r>
            <a:r>
              <a:rPr lang="en-CA" smtClean="0">
                <a:solidFill>
                  <a:srgbClr val="002060"/>
                </a:solidFill>
              </a:rPr>
              <a:t>Policy Ontario for the CCD</a:t>
            </a:r>
            <a:endParaRPr lang="en-CA" dirty="0" smtClean="0">
              <a:solidFill>
                <a:srgbClr val="002060"/>
              </a:solidFill>
            </a:endParaRPr>
          </a:p>
          <a:p>
            <a:r>
              <a:rPr lang="en-CA" dirty="0" smtClean="0">
                <a:solidFill>
                  <a:srgbClr val="002060"/>
                </a:solidFill>
              </a:rPr>
              <a:t>March 22, 2012</a:t>
            </a:r>
            <a:endParaRPr lang="en-CA" dirty="0">
              <a:solidFill>
                <a:srgbClr val="002060"/>
              </a:solidFill>
            </a:endParaRPr>
          </a:p>
        </p:txBody>
      </p:sp>
    </p:spTree>
    <p:extLst>
      <p:ext uri="{BB962C8B-B14F-4D97-AF65-F5344CB8AC3E}">
        <p14:creationId xmlns:p14="http://schemas.microsoft.com/office/powerpoint/2010/main" xmlns="" val="4178362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10</a:t>
            </a:fld>
            <a:endParaRPr lang="en-CA"/>
          </a:p>
        </p:txBody>
      </p:sp>
      <p:pic>
        <p:nvPicPr>
          <p:cNvPr id="5122" name="Picture 2"/>
          <p:cNvPicPr>
            <a:picLocks noChangeAspect="1" noChangeArrowheads="1"/>
          </p:cNvPicPr>
          <p:nvPr/>
        </p:nvPicPr>
        <p:blipFill>
          <a:blip r:embed="rId2" cstate="print"/>
          <a:srcRect/>
          <a:stretch>
            <a:fillRect/>
          </a:stretch>
        </p:blipFill>
        <p:spPr bwMode="auto">
          <a:xfrm>
            <a:off x="219075" y="261939"/>
            <a:ext cx="8705850" cy="6047382"/>
          </a:xfrm>
          <a:prstGeom prst="rect">
            <a:avLst/>
          </a:prstGeom>
          <a:noFill/>
          <a:ln w="9525">
            <a:noFill/>
            <a:miter lim="800000"/>
            <a:headEnd/>
            <a:tailEnd/>
          </a:ln>
        </p:spPr>
      </p:pic>
    </p:spTree>
    <p:extLst>
      <p:ext uri="{BB962C8B-B14F-4D97-AF65-F5344CB8AC3E}">
        <p14:creationId xmlns:p14="http://schemas.microsoft.com/office/powerpoint/2010/main" xmlns="" val="21886563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11</a:t>
            </a:fld>
            <a:endParaRPr lang="en-CA"/>
          </a:p>
        </p:txBody>
      </p:sp>
      <p:pic>
        <p:nvPicPr>
          <p:cNvPr id="1027" name="Picture 3"/>
          <p:cNvPicPr>
            <a:picLocks noChangeAspect="1" noChangeArrowheads="1"/>
          </p:cNvPicPr>
          <p:nvPr/>
        </p:nvPicPr>
        <p:blipFill>
          <a:blip r:embed="rId2" cstate="print"/>
          <a:srcRect/>
          <a:stretch>
            <a:fillRect/>
          </a:stretch>
        </p:blipFill>
        <p:spPr bwMode="auto">
          <a:xfrm>
            <a:off x="-238125" y="-65088"/>
            <a:ext cx="9629775" cy="6992938"/>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One Issue remains unexplored</a:t>
            </a:r>
            <a:endParaRPr lang="en-CA" dirty="0">
              <a:solidFill>
                <a:srgbClr val="C00000"/>
              </a:solidFill>
            </a:endParaRPr>
          </a:p>
        </p:txBody>
      </p:sp>
      <p:sp>
        <p:nvSpPr>
          <p:cNvPr id="3" name="Content Placeholder 2"/>
          <p:cNvSpPr>
            <a:spLocks noGrp="1"/>
          </p:cNvSpPr>
          <p:nvPr>
            <p:ph idx="1"/>
          </p:nvPr>
        </p:nvSpPr>
        <p:spPr/>
        <p:txBody>
          <a:bodyPr>
            <a:normAutofit fontScale="92500" lnSpcReduction="20000"/>
          </a:bodyPr>
          <a:lstStyle/>
          <a:p>
            <a:r>
              <a:rPr lang="en-CA" dirty="0" smtClean="0"/>
              <a:t>The issue that remains unexplored is the extent to which some social assistance disability income programs are doing more of the ‘heavy lifting’ in the disability income arena</a:t>
            </a:r>
          </a:p>
          <a:p>
            <a:r>
              <a:rPr lang="en-CA" dirty="0" smtClean="0"/>
              <a:t>That is, with more irregular, contractual and part-time work, are the five disability income systems in Ontario and Canada doing less?</a:t>
            </a:r>
          </a:p>
          <a:p>
            <a:r>
              <a:rPr lang="en-CA" dirty="0" smtClean="0"/>
              <a:t>Put another way, are they increasing along with ODSP and other provincial and territorial social assistance programs? The following charts tell the story:</a:t>
            </a:r>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12</a:t>
            </a:fld>
            <a:endParaRPr lang="en-CA"/>
          </a:p>
        </p:txBody>
      </p:sp>
    </p:spTree>
    <p:extLst>
      <p:ext uri="{BB962C8B-B14F-4D97-AF65-F5344CB8AC3E}">
        <p14:creationId xmlns:p14="http://schemas.microsoft.com/office/powerpoint/2010/main" xmlns="" val="3429992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6147" name="Picture 3"/>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8194"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17</a:t>
            </a:fld>
            <a:endParaRPr lang="en-CA"/>
          </a:p>
        </p:txBody>
      </p:sp>
      <p:pic>
        <p:nvPicPr>
          <p:cNvPr id="10242" name="Picture 2"/>
          <p:cNvPicPr>
            <a:picLocks noChangeAspect="1" noChangeArrowheads="1"/>
          </p:cNvPicPr>
          <p:nvPr/>
        </p:nvPicPr>
        <p:blipFill>
          <a:blip r:embed="rId2" cstate="print"/>
          <a:srcRect/>
          <a:stretch>
            <a:fillRect/>
          </a:stretch>
        </p:blipFill>
        <p:spPr bwMode="auto">
          <a:xfrm>
            <a:off x="219075" y="261939"/>
            <a:ext cx="8705850" cy="6047382"/>
          </a:xfrm>
          <a:prstGeom prst="rect">
            <a:avLst/>
          </a:prstGeom>
          <a:noFill/>
          <a:ln w="9525">
            <a:noFill/>
            <a:miter lim="800000"/>
            <a:headEnd/>
            <a:tailEnd/>
          </a:ln>
        </p:spPr>
      </p:pic>
    </p:spTree>
    <p:extLst>
      <p:ext uri="{BB962C8B-B14F-4D97-AF65-F5344CB8AC3E}">
        <p14:creationId xmlns:p14="http://schemas.microsoft.com/office/powerpoint/2010/main" xmlns="" val="19530776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5362"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19</a:t>
            </a:fld>
            <a:endParaRPr lang="en-CA"/>
          </a:p>
        </p:txBody>
      </p:sp>
      <p:pic>
        <p:nvPicPr>
          <p:cNvPr id="11266"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extLst>
      <p:ext uri="{BB962C8B-B14F-4D97-AF65-F5344CB8AC3E}">
        <p14:creationId xmlns:p14="http://schemas.microsoft.com/office/powerpoint/2010/main" xmlns="" val="3910300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2060"/>
                </a:solidFill>
              </a:rPr>
              <a:t>The Facts </a:t>
            </a:r>
            <a:endParaRPr lang="en-CA" dirty="0">
              <a:solidFill>
                <a:srgbClr val="002060"/>
              </a:solidFill>
            </a:endParaRPr>
          </a:p>
        </p:txBody>
      </p:sp>
      <p:sp>
        <p:nvSpPr>
          <p:cNvPr id="3" name="Content Placeholder 2"/>
          <p:cNvSpPr>
            <a:spLocks noGrp="1"/>
          </p:cNvSpPr>
          <p:nvPr>
            <p:ph idx="1"/>
          </p:nvPr>
        </p:nvSpPr>
        <p:spPr/>
        <p:txBody>
          <a:bodyPr>
            <a:normAutofit lnSpcReduction="10000"/>
          </a:bodyPr>
          <a:lstStyle/>
          <a:p>
            <a:r>
              <a:rPr lang="en-CA" dirty="0" smtClean="0"/>
              <a:t>Social Assistance disability income costs in Ontario are going up very fast and increasing overall in the rest of Canada</a:t>
            </a:r>
          </a:p>
          <a:p>
            <a:r>
              <a:rPr lang="en-CA" dirty="0" smtClean="0"/>
              <a:t>Many factors explain this:</a:t>
            </a:r>
          </a:p>
          <a:p>
            <a:pPr lvl="1"/>
            <a:r>
              <a:rPr lang="en-CA" dirty="0" smtClean="0"/>
              <a:t>Aging society</a:t>
            </a:r>
          </a:p>
          <a:p>
            <a:pPr lvl="1"/>
            <a:r>
              <a:rPr lang="en-CA" dirty="0" smtClean="0"/>
              <a:t>Medicine and care</a:t>
            </a:r>
          </a:p>
          <a:p>
            <a:pPr lvl="1"/>
            <a:r>
              <a:rPr lang="en-CA" dirty="0" smtClean="0"/>
              <a:t>People with disabilities living longer</a:t>
            </a:r>
          </a:p>
          <a:p>
            <a:pPr lvl="1"/>
            <a:r>
              <a:rPr lang="en-CA" dirty="0" smtClean="0"/>
              <a:t>Increasing poverty</a:t>
            </a:r>
          </a:p>
          <a:p>
            <a:pPr lvl="1"/>
            <a:r>
              <a:rPr lang="en-CA" dirty="0" smtClean="0"/>
              <a:t>Difficulty in accessing the workplace</a:t>
            </a:r>
            <a:endParaRPr lang="en-CA" dirty="0"/>
          </a:p>
        </p:txBody>
      </p:sp>
      <p:sp>
        <p:nvSpPr>
          <p:cNvPr id="4" name="Footer Placeholder 3"/>
          <p:cNvSpPr>
            <a:spLocks noGrp="1"/>
          </p:cNvSpPr>
          <p:nvPr>
            <p:ph type="ftr" sz="quarter" idx="11"/>
          </p:nvPr>
        </p:nvSpPr>
        <p:spPr/>
        <p:txBody>
          <a:bodyPr/>
          <a:lstStyle/>
          <a:p>
            <a:r>
              <a:rPr lang="en-CA" dirty="0" smtClean="0"/>
              <a:t>Social Assistance disability income expenditures – why costs are going up</a:t>
            </a:r>
            <a:endParaRPr lang="en-CA" dirty="0"/>
          </a:p>
        </p:txBody>
      </p:sp>
      <p:sp>
        <p:nvSpPr>
          <p:cNvPr id="5" name="Slide Number Placeholder 4"/>
          <p:cNvSpPr>
            <a:spLocks noGrp="1"/>
          </p:cNvSpPr>
          <p:nvPr>
            <p:ph type="sldNum" sz="quarter" idx="12"/>
          </p:nvPr>
        </p:nvSpPr>
        <p:spPr/>
        <p:txBody>
          <a:bodyPr/>
          <a:lstStyle/>
          <a:p>
            <a:fld id="{8F88851A-873F-4F96-BDAF-BBB22B1A9385}" type="slidenum">
              <a:rPr lang="en-CA" smtClean="0"/>
              <a:pPr/>
              <a:t>2</a:t>
            </a:fld>
            <a:endParaRPr lang="en-CA"/>
          </a:p>
        </p:txBody>
      </p:sp>
    </p:spTree>
    <p:extLst>
      <p:ext uri="{BB962C8B-B14F-4D97-AF65-F5344CB8AC3E}">
        <p14:creationId xmlns:p14="http://schemas.microsoft.com/office/powerpoint/2010/main" xmlns="" val="16721195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4339" name="Picture 3"/>
          <p:cNvPicPr>
            <a:picLocks noChangeAspect="1" noChangeArrowheads="1"/>
          </p:cNvPicPr>
          <p:nvPr/>
        </p:nvPicPr>
        <p:blipFill>
          <a:blip r:embed="rId2" cstate="print"/>
          <a:srcRect/>
          <a:stretch>
            <a:fillRect/>
          </a:stretch>
        </p:blipFill>
        <p:spPr bwMode="auto">
          <a:xfrm>
            <a:off x="219075" y="266700"/>
            <a:ext cx="8705850" cy="618663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21</a:t>
            </a:fld>
            <a:endParaRPr lang="en-CA"/>
          </a:p>
        </p:txBody>
      </p:sp>
      <p:graphicFrame>
        <p:nvGraphicFramePr>
          <p:cNvPr id="6" name="Chart 5"/>
          <p:cNvGraphicFramePr>
            <a:graphicFrameLocks noGrp="1"/>
          </p:cNvGraphicFramePr>
          <p:nvPr>
            <p:extLst>
              <p:ext uri="{D42A27DB-BD31-4B8C-83A1-F6EECF244321}">
                <p14:modId xmlns:p14="http://schemas.microsoft.com/office/powerpoint/2010/main" xmlns="" val="728420982"/>
              </p:ext>
            </p:extLst>
          </p:nvPr>
        </p:nvGraphicFramePr>
        <p:xfrm>
          <a:off x="539552" y="1196752"/>
          <a:ext cx="8162205" cy="51125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564929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22</a:t>
            </a:fld>
            <a:endParaRPr lang="en-CA"/>
          </a:p>
        </p:txBody>
      </p:sp>
      <p:pic>
        <p:nvPicPr>
          <p:cNvPr id="12291" name="Picture 3"/>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extLst>
      <p:ext uri="{BB962C8B-B14F-4D97-AF65-F5344CB8AC3E}">
        <p14:creationId xmlns:p14="http://schemas.microsoft.com/office/powerpoint/2010/main" xmlns="" val="3620215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23</a:t>
            </a:fld>
            <a:endParaRPr lang="en-CA"/>
          </a:p>
        </p:txBody>
      </p:sp>
      <p:pic>
        <p:nvPicPr>
          <p:cNvPr id="13317" name="Picture 5"/>
          <p:cNvPicPr>
            <a:picLocks noChangeAspect="1" noChangeArrowheads="1"/>
          </p:cNvPicPr>
          <p:nvPr/>
        </p:nvPicPr>
        <p:blipFill>
          <a:blip r:embed="rId3" cstate="print"/>
          <a:srcRect/>
          <a:stretch>
            <a:fillRect/>
          </a:stretch>
        </p:blipFill>
        <p:spPr bwMode="auto">
          <a:xfrm>
            <a:off x="219075" y="266700"/>
            <a:ext cx="8705850" cy="6042620"/>
          </a:xfrm>
          <a:prstGeom prst="rect">
            <a:avLst/>
          </a:prstGeom>
          <a:noFill/>
          <a:ln w="9525">
            <a:noFill/>
            <a:miter lim="800000"/>
            <a:headEnd/>
            <a:tailEnd/>
          </a:ln>
        </p:spPr>
      </p:pic>
    </p:spTree>
    <p:extLst>
      <p:ext uri="{BB962C8B-B14F-4D97-AF65-F5344CB8AC3E}">
        <p14:creationId xmlns:p14="http://schemas.microsoft.com/office/powerpoint/2010/main" xmlns="" val="2980224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Some Interesting trends….</a:t>
            </a:r>
            <a:endParaRPr lang="en-CA" dirty="0">
              <a:solidFill>
                <a:srgbClr val="C00000"/>
              </a:solidFill>
            </a:endParaRPr>
          </a:p>
        </p:txBody>
      </p:sp>
      <p:sp>
        <p:nvSpPr>
          <p:cNvPr id="3" name="Content Placeholder 2"/>
          <p:cNvSpPr>
            <a:spLocks noGrp="1"/>
          </p:cNvSpPr>
          <p:nvPr>
            <p:ph idx="1"/>
          </p:nvPr>
        </p:nvSpPr>
        <p:spPr/>
        <p:txBody>
          <a:bodyPr/>
          <a:lstStyle/>
          <a:p>
            <a:r>
              <a:rPr lang="en-CA" dirty="0" smtClean="0"/>
              <a:t>Social Assistance disability programs share of total disability income programs has risen slightly from 28.3% to 29.4% across Canada in the last 5 years</a:t>
            </a:r>
          </a:p>
          <a:p>
            <a:r>
              <a:rPr lang="en-CA" dirty="0" smtClean="0"/>
              <a:t>In Ontario, the share has risen from 30.2% to  33.2%</a:t>
            </a:r>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24</a:t>
            </a:fld>
            <a:endParaRPr lang="en-CA"/>
          </a:p>
        </p:txBody>
      </p:sp>
    </p:spTree>
    <p:extLst>
      <p:ext uri="{BB962C8B-B14F-4D97-AF65-F5344CB8AC3E}">
        <p14:creationId xmlns:p14="http://schemas.microsoft.com/office/powerpoint/2010/main" xmlns="" val="13488590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C00000"/>
                </a:solidFill>
              </a:rPr>
              <a:t>Some  questions for exploration… </a:t>
            </a:r>
            <a:endParaRPr lang="en-CA" dirty="0">
              <a:solidFill>
                <a:srgbClr val="C00000"/>
              </a:solidFill>
            </a:endParaRPr>
          </a:p>
        </p:txBody>
      </p:sp>
      <p:sp>
        <p:nvSpPr>
          <p:cNvPr id="3" name="Content Placeholder 2"/>
          <p:cNvSpPr>
            <a:spLocks noGrp="1"/>
          </p:cNvSpPr>
          <p:nvPr>
            <p:ph idx="1"/>
          </p:nvPr>
        </p:nvSpPr>
        <p:spPr/>
        <p:txBody>
          <a:bodyPr/>
          <a:lstStyle/>
          <a:p>
            <a:r>
              <a:rPr lang="en-CA" dirty="0" smtClean="0"/>
              <a:t>Are work-triggered disability income programs not pulling their weight? Are they excluding non-regular employment? Why are they increasing so much more slowly than social assistance?</a:t>
            </a:r>
          </a:p>
          <a:p>
            <a:r>
              <a:rPr lang="en-CA" dirty="0" smtClean="0"/>
              <a:t>Are social assistance disability income programs getting a bad rap for the wrong reasons?</a:t>
            </a:r>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25</a:t>
            </a:fld>
            <a:endParaRPr lang="en-CA"/>
          </a:p>
        </p:txBody>
      </p:sp>
    </p:spTree>
    <p:extLst>
      <p:ext uri="{BB962C8B-B14F-4D97-AF65-F5344CB8AC3E}">
        <p14:creationId xmlns:p14="http://schemas.microsoft.com/office/powerpoint/2010/main" xmlns="" val="1572872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Some Policy questions….</a:t>
            </a:r>
            <a:endParaRPr lang="en-CA" dirty="0">
              <a:solidFill>
                <a:srgbClr val="C00000"/>
              </a:solidFill>
            </a:endParaRPr>
          </a:p>
        </p:txBody>
      </p:sp>
      <p:sp>
        <p:nvSpPr>
          <p:cNvPr id="3" name="Content Placeholder 2"/>
          <p:cNvSpPr>
            <a:spLocks noGrp="1"/>
          </p:cNvSpPr>
          <p:nvPr>
            <p:ph idx="1"/>
          </p:nvPr>
        </p:nvSpPr>
        <p:spPr/>
        <p:txBody>
          <a:bodyPr/>
          <a:lstStyle/>
          <a:p>
            <a:r>
              <a:rPr lang="en-CA" dirty="0" smtClean="0"/>
              <a:t>Is the slow drift to social assistance as the dominant income system for persons with disabilities a good thing?</a:t>
            </a:r>
          </a:p>
          <a:p>
            <a:r>
              <a:rPr lang="en-CA" dirty="0" smtClean="0"/>
              <a:t> Is it good policy?</a:t>
            </a:r>
          </a:p>
          <a:p>
            <a:r>
              <a:rPr lang="en-CA" dirty="0" smtClean="0"/>
              <a:t>Does it represent policy by trend in labour force characteristics or something else?</a:t>
            </a:r>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26</a:t>
            </a:fld>
            <a:endParaRPr lang="en-CA"/>
          </a:p>
        </p:txBody>
      </p:sp>
    </p:spTree>
    <p:extLst>
      <p:ext uri="{BB962C8B-B14F-4D97-AF65-F5344CB8AC3E}">
        <p14:creationId xmlns:p14="http://schemas.microsoft.com/office/powerpoint/2010/main" xmlns="" val="38988263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solidFill>
                  <a:srgbClr val="C00000"/>
                </a:solidFill>
              </a:rPr>
              <a:t>What we need to do now… </a:t>
            </a:r>
            <a:br>
              <a:rPr lang="en-CA" dirty="0" smtClean="0">
                <a:solidFill>
                  <a:srgbClr val="C00000"/>
                </a:solidFill>
              </a:rPr>
            </a:br>
            <a:r>
              <a:rPr lang="en-CA" dirty="0" smtClean="0">
                <a:solidFill>
                  <a:srgbClr val="C00000"/>
                </a:solidFill>
              </a:rPr>
              <a:t>Test the hypothesis</a:t>
            </a:r>
            <a:endParaRPr lang="en-CA" dirty="0">
              <a:solidFill>
                <a:srgbClr val="C00000"/>
              </a:solidFill>
            </a:endParaRPr>
          </a:p>
        </p:txBody>
      </p:sp>
      <p:sp>
        <p:nvSpPr>
          <p:cNvPr id="3" name="Content Placeholder 2"/>
          <p:cNvSpPr>
            <a:spLocks noGrp="1"/>
          </p:cNvSpPr>
          <p:nvPr>
            <p:ph idx="1"/>
          </p:nvPr>
        </p:nvSpPr>
        <p:spPr/>
        <p:txBody>
          <a:bodyPr>
            <a:normAutofit lnSpcReduction="10000"/>
          </a:bodyPr>
          <a:lstStyle/>
          <a:p>
            <a:r>
              <a:rPr lang="en-CA" dirty="0" smtClean="0"/>
              <a:t>What are the facts related to non-traditional work and disability?</a:t>
            </a:r>
          </a:p>
          <a:p>
            <a:r>
              <a:rPr lang="en-CA" dirty="0" smtClean="0"/>
              <a:t>Who is getting benefits from social assistance disability income programs? What are the trends in overlap with other programs?</a:t>
            </a:r>
          </a:p>
          <a:p>
            <a:r>
              <a:rPr lang="en-CA" dirty="0" smtClean="0"/>
              <a:t>Who benefits from the work triggered benefits?</a:t>
            </a:r>
          </a:p>
          <a:p>
            <a:r>
              <a:rPr lang="en-CA" dirty="0" smtClean="0"/>
              <a:t>Will the current trends we see now continue? Accelerate? Decelerate? Why and why not?</a:t>
            </a:r>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27</a:t>
            </a:fld>
            <a:endParaRPr lang="en-CA"/>
          </a:p>
        </p:txBody>
      </p:sp>
    </p:spTree>
    <p:extLst>
      <p:ext uri="{BB962C8B-B14F-4D97-AF65-F5344CB8AC3E}">
        <p14:creationId xmlns:p14="http://schemas.microsoft.com/office/powerpoint/2010/main" xmlns="" val="29603125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Other Hypotheses</a:t>
            </a:r>
          </a:p>
        </p:txBody>
      </p:sp>
      <p:sp>
        <p:nvSpPr>
          <p:cNvPr id="3" name="Content Placeholder 2"/>
          <p:cNvSpPr>
            <a:spLocks noGrp="1"/>
          </p:cNvSpPr>
          <p:nvPr>
            <p:ph idx="1"/>
          </p:nvPr>
        </p:nvSpPr>
        <p:spPr/>
        <p:txBody>
          <a:bodyPr>
            <a:normAutofit lnSpcReduction="10000"/>
          </a:bodyPr>
          <a:lstStyle/>
          <a:p>
            <a:pPr lvl="0"/>
            <a:r>
              <a:rPr lang="en-US" b="1" dirty="0"/>
              <a:t>Disability Culture </a:t>
            </a:r>
            <a:r>
              <a:rPr lang="en-US" dirty="0"/>
              <a:t>(OECD concept)</a:t>
            </a:r>
            <a:endParaRPr lang="en-CA" dirty="0"/>
          </a:p>
          <a:p>
            <a:pPr lvl="1"/>
            <a:r>
              <a:rPr lang="en-US" dirty="0"/>
              <a:t>The Neo-conservative take may be that some persons are work shy and may not be diligent in retaining work where benefits are in place</a:t>
            </a:r>
            <a:r>
              <a:rPr lang="en-US" dirty="0" smtClean="0"/>
              <a:t>.</a:t>
            </a:r>
            <a:endParaRPr lang="en-CA" dirty="0"/>
          </a:p>
          <a:p>
            <a:pPr lvl="1"/>
            <a:r>
              <a:rPr lang="en-US" dirty="0"/>
              <a:t>Another take is that with disability benefits on ODSP being 78% higher than OW, persons who don’t believe they have a reasonable opportunity to work may attempt to marshal existing impediments in such a way as to obtain disability benefits. Such persons also avoid </a:t>
            </a:r>
            <a:r>
              <a:rPr lang="en-US" dirty="0" smtClean="0"/>
              <a:t>stigma</a:t>
            </a:r>
            <a:r>
              <a:rPr lang="en-US" dirty="0"/>
              <a:t>.</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28</a:t>
            </a:fld>
            <a:endParaRPr lang="en-CA"/>
          </a:p>
        </p:txBody>
      </p:sp>
    </p:spTree>
    <p:extLst>
      <p:ext uri="{BB962C8B-B14F-4D97-AF65-F5344CB8AC3E}">
        <p14:creationId xmlns:p14="http://schemas.microsoft.com/office/powerpoint/2010/main" xmlns="" val="15353192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Other Hypotheses</a:t>
            </a:r>
            <a:endParaRPr lang="en-CA" dirty="0"/>
          </a:p>
        </p:txBody>
      </p:sp>
      <p:sp>
        <p:nvSpPr>
          <p:cNvPr id="3" name="Content Placeholder 2"/>
          <p:cNvSpPr>
            <a:spLocks noGrp="1"/>
          </p:cNvSpPr>
          <p:nvPr>
            <p:ph idx="1"/>
          </p:nvPr>
        </p:nvSpPr>
        <p:spPr/>
        <p:txBody>
          <a:bodyPr>
            <a:normAutofit/>
          </a:bodyPr>
          <a:lstStyle/>
          <a:p>
            <a:pPr lvl="0"/>
            <a:r>
              <a:rPr lang="en-US" b="1" dirty="0" smtClean="0"/>
              <a:t>Lack </a:t>
            </a:r>
            <a:r>
              <a:rPr lang="en-US" b="1" dirty="0"/>
              <a:t>of Knowledge</a:t>
            </a:r>
            <a:endParaRPr lang="en-CA" dirty="0"/>
          </a:p>
          <a:p>
            <a:pPr lvl="1"/>
            <a:r>
              <a:rPr lang="en-US" dirty="0"/>
              <a:t>Lack of information about programming and rights as an employee –some evidence to suggest this is true.</a:t>
            </a:r>
            <a:endParaRPr lang="en-CA" dirty="0"/>
          </a:p>
          <a:p>
            <a:pPr lvl="1"/>
            <a:r>
              <a:rPr lang="en-US" dirty="0"/>
              <a:t>This is connected to the criticism that people could work for an agency and never know about their rights/benefits and never seek them out</a:t>
            </a:r>
            <a:endParaRPr lang="en-CA" dirty="0"/>
          </a:p>
          <a:p>
            <a:pPr marL="0" lvl="0" indent="0">
              <a:buNone/>
            </a:pPr>
            <a:r>
              <a:rPr lang="en-US" dirty="0"/>
              <a:t> </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29</a:t>
            </a:fld>
            <a:endParaRPr lang="en-CA"/>
          </a:p>
        </p:txBody>
      </p:sp>
    </p:spTree>
    <p:extLst>
      <p:ext uri="{BB962C8B-B14F-4D97-AF65-F5344CB8AC3E}">
        <p14:creationId xmlns:p14="http://schemas.microsoft.com/office/powerpoint/2010/main" xmlns="" val="1743455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2060"/>
                </a:solidFill>
              </a:rPr>
              <a:t>The Facts</a:t>
            </a:r>
            <a:endParaRPr lang="en-CA" dirty="0">
              <a:solidFill>
                <a:srgbClr val="002060"/>
              </a:solidFill>
            </a:endParaRPr>
          </a:p>
        </p:txBody>
      </p:sp>
      <p:sp>
        <p:nvSpPr>
          <p:cNvPr id="3" name="Content Placeholder 2"/>
          <p:cNvSpPr>
            <a:spLocks noGrp="1"/>
          </p:cNvSpPr>
          <p:nvPr>
            <p:ph idx="1"/>
          </p:nvPr>
        </p:nvSpPr>
        <p:spPr/>
        <p:txBody>
          <a:bodyPr>
            <a:normAutofit fontScale="92500" lnSpcReduction="10000"/>
          </a:bodyPr>
          <a:lstStyle/>
          <a:p>
            <a:r>
              <a:rPr lang="en-CA" dirty="0" smtClean="0"/>
              <a:t>There are 8 major disability income systems in Canada:</a:t>
            </a:r>
          </a:p>
          <a:p>
            <a:pPr lvl="1"/>
            <a:r>
              <a:rPr lang="en-CA" dirty="0" smtClean="0"/>
              <a:t>EI Sickness</a:t>
            </a:r>
          </a:p>
          <a:p>
            <a:pPr lvl="1"/>
            <a:r>
              <a:rPr lang="en-CA" dirty="0" smtClean="0"/>
              <a:t>CPP Disability</a:t>
            </a:r>
          </a:p>
          <a:p>
            <a:pPr lvl="1"/>
            <a:r>
              <a:rPr lang="en-CA" dirty="0" smtClean="0"/>
              <a:t>Veterans</a:t>
            </a:r>
          </a:p>
          <a:p>
            <a:pPr lvl="1"/>
            <a:r>
              <a:rPr lang="en-CA" dirty="0" smtClean="0"/>
              <a:t>Private Plans</a:t>
            </a:r>
          </a:p>
          <a:p>
            <a:pPr lvl="1"/>
            <a:r>
              <a:rPr lang="en-CA" dirty="0" smtClean="0"/>
              <a:t>Workers’ Compensation</a:t>
            </a:r>
          </a:p>
          <a:p>
            <a:pPr lvl="1"/>
            <a:r>
              <a:rPr lang="en-CA" dirty="0" smtClean="0"/>
              <a:t>Social Assistance</a:t>
            </a:r>
          </a:p>
          <a:p>
            <a:pPr lvl="1"/>
            <a:r>
              <a:rPr lang="en-CA" dirty="0" smtClean="0"/>
              <a:t>Disability Tax Credits</a:t>
            </a:r>
          </a:p>
          <a:p>
            <a:pPr lvl="1"/>
            <a:r>
              <a:rPr lang="en-CA" dirty="0" smtClean="0"/>
              <a:t>RDSP</a:t>
            </a:r>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a:t>
            </a:fld>
            <a:endParaRPr lang="en-CA"/>
          </a:p>
        </p:txBody>
      </p:sp>
    </p:spTree>
    <p:extLst>
      <p:ext uri="{BB962C8B-B14F-4D97-AF65-F5344CB8AC3E}">
        <p14:creationId xmlns:p14="http://schemas.microsoft.com/office/powerpoint/2010/main" xmlns="" val="31166495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a:t>
            </a:r>
            <a:r>
              <a:rPr lang="en-CA" dirty="0" smtClean="0">
                <a:solidFill>
                  <a:srgbClr val="C00000"/>
                </a:solidFill>
              </a:rPr>
              <a:t>Other Hypotheses</a:t>
            </a:r>
            <a:endParaRPr lang="en-CA" dirty="0"/>
          </a:p>
        </p:txBody>
      </p:sp>
      <p:sp>
        <p:nvSpPr>
          <p:cNvPr id="3" name="Content Placeholder 2"/>
          <p:cNvSpPr>
            <a:spLocks noGrp="1"/>
          </p:cNvSpPr>
          <p:nvPr>
            <p:ph idx="1"/>
          </p:nvPr>
        </p:nvSpPr>
        <p:spPr/>
        <p:txBody>
          <a:bodyPr>
            <a:normAutofit fontScale="77500" lnSpcReduction="20000"/>
          </a:bodyPr>
          <a:lstStyle/>
          <a:p>
            <a:pPr lvl="0"/>
            <a:r>
              <a:rPr lang="en-US" b="1" dirty="0"/>
              <a:t>Job Security ( Part of Original hypothesis) </a:t>
            </a:r>
            <a:endParaRPr lang="en-CA" dirty="0"/>
          </a:p>
          <a:p>
            <a:pPr lvl="1"/>
            <a:r>
              <a:rPr lang="en-US" dirty="0"/>
              <a:t>Deterioration of traditional employment</a:t>
            </a:r>
            <a:endParaRPr lang="en-CA" dirty="0"/>
          </a:p>
          <a:p>
            <a:pPr lvl="0"/>
            <a:r>
              <a:rPr lang="en-US" b="1" dirty="0"/>
              <a:t>Recession</a:t>
            </a:r>
            <a:endParaRPr lang="en-CA" dirty="0"/>
          </a:p>
          <a:p>
            <a:pPr lvl="1"/>
            <a:r>
              <a:rPr lang="en-US" dirty="0"/>
              <a:t>Theory that people who get laid off in a recession are less experienced workers (who have higher injury risk first months on the job) and those more likely to get hurt –incentive  effect for employers to reduce workplace injury that would explain lower growth in benefit expenditure unrelated to workforce </a:t>
            </a:r>
            <a:r>
              <a:rPr lang="en-US" dirty="0" smtClean="0"/>
              <a:t>change</a:t>
            </a:r>
            <a:r>
              <a:rPr lang="en-US" dirty="0"/>
              <a:t> </a:t>
            </a:r>
            <a:endParaRPr lang="en-CA" dirty="0"/>
          </a:p>
          <a:p>
            <a:pPr lvl="1"/>
            <a:r>
              <a:rPr lang="en-US" dirty="0"/>
              <a:t>Difference between first months on job and later show that workers compensation rates are lower because of this</a:t>
            </a:r>
            <a:endParaRPr lang="en-CA" dirty="0"/>
          </a:p>
          <a:p>
            <a:pPr lvl="1"/>
            <a:r>
              <a:rPr lang="en-US" dirty="0"/>
              <a:t>Recession also makes it harder for those on claim to get reemployed </a:t>
            </a:r>
            <a:endParaRPr lang="en-CA" dirty="0"/>
          </a:p>
          <a:p>
            <a:pPr lvl="1"/>
            <a:r>
              <a:rPr lang="en-US" dirty="0"/>
              <a:t>Claim frequency goes down</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30</a:t>
            </a:fld>
            <a:endParaRPr lang="en-CA"/>
          </a:p>
        </p:txBody>
      </p:sp>
    </p:spTree>
    <p:extLst>
      <p:ext uri="{BB962C8B-B14F-4D97-AF65-F5344CB8AC3E}">
        <p14:creationId xmlns:p14="http://schemas.microsoft.com/office/powerpoint/2010/main" xmlns="" val="2799297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Other Hypotheses</a:t>
            </a:r>
            <a:endParaRPr lang="en-CA" dirty="0"/>
          </a:p>
        </p:txBody>
      </p:sp>
      <p:sp>
        <p:nvSpPr>
          <p:cNvPr id="3" name="Content Placeholder 2"/>
          <p:cNvSpPr>
            <a:spLocks noGrp="1"/>
          </p:cNvSpPr>
          <p:nvPr>
            <p:ph idx="1"/>
          </p:nvPr>
        </p:nvSpPr>
        <p:spPr/>
        <p:txBody>
          <a:bodyPr>
            <a:normAutofit fontScale="92500" lnSpcReduction="10000"/>
          </a:bodyPr>
          <a:lstStyle/>
          <a:p>
            <a:pPr lvl="0"/>
            <a:r>
              <a:rPr lang="en-US" b="1" dirty="0"/>
              <a:t>Time Limits / Accelerated Decay of benefits </a:t>
            </a:r>
            <a:endParaRPr lang="en-CA" dirty="0"/>
          </a:p>
          <a:p>
            <a:pPr lvl="0"/>
            <a:r>
              <a:rPr lang="en-US" dirty="0"/>
              <a:t>Interaction between Workers Compensation and employment programs</a:t>
            </a:r>
            <a:endParaRPr lang="en-CA" dirty="0"/>
          </a:p>
          <a:p>
            <a:pPr lvl="1"/>
            <a:r>
              <a:rPr lang="en-US" dirty="0"/>
              <a:t>Strengthening the expectations that workplaces have</a:t>
            </a:r>
            <a:endParaRPr lang="en-CA" dirty="0"/>
          </a:p>
          <a:p>
            <a:pPr lvl="2"/>
            <a:r>
              <a:rPr lang="en-US" dirty="0"/>
              <a:t>Premiums set for workplaces and workers compensation insurance bill</a:t>
            </a:r>
            <a:endParaRPr lang="en-CA" dirty="0"/>
          </a:p>
          <a:p>
            <a:pPr lvl="2"/>
            <a:r>
              <a:rPr lang="en-US" dirty="0"/>
              <a:t>There is a financial incentive for those employers who bring workers back to work</a:t>
            </a:r>
            <a:endParaRPr lang="en-CA" dirty="0"/>
          </a:p>
          <a:p>
            <a:pPr lvl="2"/>
            <a:r>
              <a:rPr lang="en-US" dirty="0"/>
              <a:t>Worth their while to bring worker back early</a:t>
            </a:r>
            <a:endParaRPr lang="en-CA" dirty="0"/>
          </a:p>
          <a:p>
            <a:pPr lvl="2"/>
            <a:r>
              <a:rPr lang="en-US" dirty="0"/>
              <a:t>In Ont., employer has an obligation to reemploy disabled worker for 2 year period but this obligation is not regulatory</a:t>
            </a:r>
            <a:endParaRPr lang="en-CA" dirty="0"/>
          </a:p>
          <a:p>
            <a:pPr marL="0" indent="0">
              <a:buNone/>
            </a:pP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31</a:t>
            </a:fld>
            <a:endParaRPr lang="en-CA"/>
          </a:p>
        </p:txBody>
      </p:sp>
    </p:spTree>
    <p:extLst>
      <p:ext uri="{BB962C8B-B14F-4D97-AF65-F5344CB8AC3E}">
        <p14:creationId xmlns:p14="http://schemas.microsoft.com/office/powerpoint/2010/main" xmlns="" val="34344199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Other Hypotheses</a:t>
            </a:r>
            <a:endParaRPr lang="en-CA" dirty="0"/>
          </a:p>
        </p:txBody>
      </p:sp>
      <p:sp>
        <p:nvSpPr>
          <p:cNvPr id="3" name="Content Placeholder 2"/>
          <p:cNvSpPr>
            <a:spLocks noGrp="1"/>
          </p:cNvSpPr>
          <p:nvPr>
            <p:ph idx="1"/>
          </p:nvPr>
        </p:nvSpPr>
        <p:spPr/>
        <p:txBody>
          <a:bodyPr>
            <a:normAutofit lnSpcReduction="10000"/>
          </a:bodyPr>
          <a:lstStyle/>
          <a:p>
            <a:pPr lvl="0"/>
            <a:r>
              <a:rPr lang="en-US" b="1" dirty="0"/>
              <a:t>Time Limits / Accelerated Decay of benefits </a:t>
            </a:r>
            <a:endParaRPr lang="en-CA" dirty="0"/>
          </a:p>
          <a:p>
            <a:pPr lvl="1"/>
            <a:r>
              <a:rPr lang="en-US" dirty="0"/>
              <a:t>Fiscal pressure: long duration disability episodes</a:t>
            </a:r>
            <a:endParaRPr lang="en-CA" dirty="0"/>
          </a:p>
          <a:p>
            <a:pPr lvl="2"/>
            <a:r>
              <a:rPr lang="en-US" dirty="0"/>
              <a:t>10% offered retraining/employment assistance programming</a:t>
            </a:r>
            <a:endParaRPr lang="en-CA" dirty="0"/>
          </a:p>
          <a:p>
            <a:pPr lvl="2"/>
            <a:r>
              <a:rPr lang="en-US" dirty="0"/>
              <a:t>They can be deemed employable once these avenues are exhausted… ‘We’ve done what we can… now it is your problem’. Where employee benefits are cut off. More than 1000 face this.</a:t>
            </a:r>
            <a:endParaRPr lang="en-CA" dirty="0"/>
          </a:p>
          <a:p>
            <a:pPr lvl="2"/>
            <a:r>
              <a:rPr lang="en-US" dirty="0"/>
              <a:t>Example: </a:t>
            </a:r>
            <a:r>
              <a:rPr lang="en-US" dirty="0" smtClean="0"/>
              <a:t>30</a:t>
            </a:r>
            <a:r>
              <a:rPr lang="en-US" dirty="0"/>
              <a:t>% of flow into BC provincial disability benefit programs are of people who used to be receiving workers compensation benefits</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32</a:t>
            </a:fld>
            <a:endParaRPr lang="en-CA"/>
          </a:p>
        </p:txBody>
      </p:sp>
    </p:spTree>
    <p:extLst>
      <p:ext uri="{BB962C8B-B14F-4D97-AF65-F5344CB8AC3E}">
        <p14:creationId xmlns:p14="http://schemas.microsoft.com/office/powerpoint/2010/main" xmlns="" val="23688026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C00000"/>
                </a:solidFill>
              </a:rPr>
              <a:t>Some Other Hypotheses</a:t>
            </a:r>
            <a:endParaRPr lang="en-CA" dirty="0"/>
          </a:p>
        </p:txBody>
      </p:sp>
      <p:sp>
        <p:nvSpPr>
          <p:cNvPr id="3" name="Content Placeholder 2"/>
          <p:cNvSpPr>
            <a:spLocks noGrp="1"/>
          </p:cNvSpPr>
          <p:nvPr>
            <p:ph idx="1"/>
          </p:nvPr>
        </p:nvSpPr>
        <p:spPr/>
        <p:txBody>
          <a:bodyPr/>
          <a:lstStyle/>
          <a:p>
            <a:pPr lvl="0"/>
            <a:r>
              <a:rPr lang="en-US" b="1" dirty="0"/>
              <a:t>Experience </a:t>
            </a:r>
            <a:r>
              <a:rPr lang="en-US" b="1" dirty="0" smtClean="0"/>
              <a:t>Rating</a:t>
            </a:r>
            <a:endParaRPr lang="en-CA" dirty="0"/>
          </a:p>
          <a:p>
            <a:pPr lvl="1"/>
            <a:r>
              <a:rPr lang="en-US" dirty="0" smtClean="0"/>
              <a:t>Possible </a:t>
            </a:r>
            <a:r>
              <a:rPr lang="en-US" dirty="0"/>
              <a:t>result is higher discipline and the result that expenditures are being kept lower as a </a:t>
            </a:r>
            <a:r>
              <a:rPr lang="en-US" dirty="0" smtClean="0"/>
              <a:t>result</a:t>
            </a:r>
            <a:r>
              <a:rPr lang="en-US" dirty="0"/>
              <a:t> </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33</a:t>
            </a:fld>
            <a:endParaRPr lang="en-CA"/>
          </a:p>
        </p:txBody>
      </p:sp>
    </p:spTree>
    <p:extLst>
      <p:ext uri="{BB962C8B-B14F-4D97-AF65-F5344CB8AC3E}">
        <p14:creationId xmlns:p14="http://schemas.microsoft.com/office/powerpoint/2010/main" xmlns="" val="3733048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Possible Data Sources</a:t>
            </a:r>
            <a:endParaRPr lang="en-CA"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Possible Data </a:t>
            </a:r>
            <a:r>
              <a:rPr lang="en-US" b="1" dirty="0" smtClean="0"/>
              <a:t>Sources</a:t>
            </a:r>
            <a:endParaRPr lang="en-CA" dirty="0"/>
          </a:p>
          <a:p>
            <a:pPr marL="0" indent="0">
              <a:buNone/>
            </a:pPr>
            <a:r>
              <a:rPr lang="en-US" b="1" dirty="0" smtClean="0"/>
              <a:t>	LAD</a:t>
            </a:r>
            <a:endParaRPr lang="en-CA" b="1" dirty="0"/>
          </a:p>
          <a:p>
            <a:pPr lvl="1"/>
            <a:r>
              <a:rPr lang="en-US" dirty="0"/>
              <a:t>20% sample of Canadians through tax records through CRA</a:t>
            </a:r>
            <a:endParaRPr lang="en-CA" dirty="0"/>
          </a:p>
          <a:p>
            <a:pPr lvl="1"/>
            <a:r>
              <a:rPr lang="en-US" dirty="0"/>
              <a:t>Tells us who is in labour market, amount of labour market earnings and income from other sources</a:t>
            </a:r>
            <a:endParaRPr lang="en-CA" dirty="0"/>
          </a:p>
          <a:p>
            <a:pPr marL="0" lvl="0" indent="0">
              <a:buNone/>
            </a:pPr>
            <a:endParaRPr lang="en-CA" dirty="0"/>
          </a:p>
          <a:p>
            <a:pPr marL="0" indent="0">
              <a:buNone/>
            </a:pPr>
            <a:r>
              <a:rPr lang="en-US" b="1" dirty="0" smtClean="0"/>
              <a:t>	SLID</a:t>
            </a:r>
            <a:endParaRPr lang="en-CA" b="1" dirty="0"/>
          </a:p>
          <a:p>
            <a:pPr lvl="1"/>
            <a:r>
              <a:rPr lang="en-US" dirty="0"/>
              <a:t>30 thousand Canadians/longitudinal </a:t>
            </a:r>
            <a:endParaRPr lang="en-CA" dirty="0"/>
          </a:p>
          <a:p>
            <a:pPr lvl="1"/>
            <a:r>
              <a:rPr lang="en-US" dirty="0"/>
              <a:t>6 year panel answering same question every year</a:t>
            </a:r>
            <a:endParaRPr lang="en-CA" dirty="0"/>
          </a:p>
          <a:p>
            <a:pPr lvl="1"/>
            <a:r>
              <a:rPr lang="en-US" dirty="0"/>
              <a:t>Not robust, though, for incidence of work </a:t>
            </a:r>
            <a:r>
              <a:rPr lang="en-US" dirty="0" smtClean="0"/>
              <a:t>disability</a:t>
            </a:r>
            <a:endParaRPr lang="en-CA" dirty="0"/>
          </a:p>
          <a:p>
            <a:pPr marL="457200" lvl="1" indent="0">
              <a:buNone/>
            </a:pPr>
            <a:endParaRPr lang="en-CA" b="1" dirty="0"/>
          </a:p>
          <a:p>
            <a:pPr marL="457200" lvl="1" indent="0">
              <a:buNone/>
            </a:pPr>
            <a:r>
              <a:rPr lang="en-US" b="1" dirty="0" smtClean="0"/>
              <a:t>	PALS</a:t>
            </a:r>
            <a:endParaRPr lang="en-CA" b="1" dirty="0"/>
          </a:p>
          <a:p>
            <a:pPr lvl="1"/>
            <a:r>
              <a:rPr lang="en-US" dirty="0"/>
              <a:t>2006 was the last survey so perhaps not useable</a:t>
            </a:r>
            <a:endParaRPr lang="en-CA" dirty="0"/>
          </a:p>
          <a:p>
            <a:pPr marL="0" indent="0">
              <a:buNone/>
            </a:pPr>
            <a:r>
              <a:rPr lang="en-US" b="1" dirty="0"/>
              <a:t> </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34</a:t>
            </a:fld>
            <a:endParaRPr lang="en-CA"/>
          </a:p>
        </p:txBody>
      </p:sp>
    </p:spTree>
    <p:extLst>
      <p:ext uri="{BB962C8B-B14F-4D97-AF65-F5344CB8AC3E}">
        <p14:creationId xmlns:p14="http://schemas.microsoft.com/office/powerpoint/2010/main" xmlns="" val="26515744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Statistics Canada</a:t>
            </a:r>
            <a:endParaRPr lang="en-CA" dirty="0">
              <a:solidFill>
                <a:srgbClr val="C00000"/>
              </a:solidFill>
            </a:endParaRPr>
          </a:p>
        </p:txBody>
      </p:sp>
      <p:sp>
        <p:nvSpPr>
          <p:cNvPr id="3" name="Content Placeholder 2"/>
          <p:cNvSpPr>
            <a:spLocks noGrp="1"/>
          </p:cNvSpPr>
          <p:nvPr>
            <p:ph idx="1"/>
          </p:nvPr>
        </p:nvSpPr>
        <p:spPr/>
        <p:txBody>
          <a:bodyPr>
            <a:normAutofit fontScale="85000" lnSpcReduction="10000"/>
          </a:bodyPr>
          <a:lstStyle/>
          <a:p>
            <a:r>
              <a:rPr lang="en-CA" dirty="0" smtClean="0"/>
              <a:t>Statscan </a:t>
            </a:r>
            <a:r>
              <a:rPr lang="en-CA" dirty="0"/>
              <a:t>data on disability </a:t>
            </a:r>
            <a:r>
              <a:rPr lang="en-CA" dirty="0" smtClean="0"/>
              <a:t>expenditures: no </a:t>
            </a:r>
            <a:r>
              <a:rPr lang="en-CA" dirty="0"/>
              <a:t>single source can </a:t>
            </a:r>
            <a:r>
              <a:rPr lang="en-CA" dirty="0" smtClean="0"/>
              <a:t>provide everything  but </a:t>
            </a:r>
            <a:r>
              <a:rPr lang="en-CA" dirty="0"/>
              <a:t>a few sources could help </a:t>
            </a:r>
            <a:r>
              <a:rPr lang="en-CA" dirty="0" smtClean="0"/>
              <a:t> confirm </a:t>
            </a:r>
            <a:r>
              <a:rPr lang="en-CA" dirty="0"/>
              <a:t>trends:</a:t>
            </a:r>
          </a:p>
          <a:p>
            <a:r>
              <a:rPr lang="en-CA" dirty="0"/>
              <a:t>LAD does have data on the disability tax credits, CPP-D, Worker’s Comp and SA from </a:t>
            </a:r>
            <a:r>
              <a:rPr lang="en-CA" dirty="0" smtClean="0"/>
              <a:t>1992-2009.</a:t>
            </a:r>
            <a:r>
              <a:rPr lang="en-CA" dirty="0"/>
              <a:t>  </a:t>
            </a:r>
            <a:r>
              <a:rPr lang="en-CA" dirty="0" smtClean="0"/>
              <a:t> </a:t>
            </a:r>
          </a:p>
          <a:p>
            <a:r>
              <a:rPr lang="en-CA" dirty="0" smtClean="0"/>
              <a:t>Not possible to identify EI </a:t>
            </a:r>
            <a:r>
              <a:rPr lang="en-CA" dirty="0"/>
              <a:t>sickness benefits as different from EI regular benefits on the LAD nor can </a:t>
            </a:r>
            <a:r>
              <a:rPr lang="en-CA" dirty="0" smtClean="0"/>
              <a:t>it identify pwd’s  </a:t>
            </a:r>
            <a:r>
              <a:rPr lang="en-CA" dirty="0"/>
              <a:t>apart from the receipts of these items.  </a:t>
            </a:r>
            <a:endParaRPr lang="en-CA" dirty="0" smtClean="0"/>
          </a:p>
          <a:p>
            <a:r>
              <a:rPr lang="en-CA" dirty="0" smtClean="0"/>
              <a:t>LAD can </a:t>
            </a:r>
            <a:r>
              <a:rPr lang="en-CA" dirty="0"/>
              <a:t>trace </a:t>
            </a:r>
            <a:r>
              <a:rPr lang="en-CA" dirty="0" smtClean="0"/>
              <a:t>pwd’s over </a:t>
            </a:r>
            <a:r>
              <a:rPr lang="en-CA" dirty="0"/>
              <a:t>time to explore, </a:t>
            </a:r>
            <a:r>
              <a:rPr lang="en-CA" dirty="0" smtClean="0"/>
              <a:t>e.g. duration </a:t>
            </a:r>
            <a:r>
              <a:rPr lang="en-CA" dirty="0"/>
              <a:t>of use of disability deductions/credits.  </a:t>
            </a:r>
            <a:endParaRPr lang="en-CA" dirty="0" smtClean="0"/>
          </a:p>
          <a:p>
            <a:r>
              <a:rPr lang="en-CA" dirty="0" smtClean="0"/>
              <a:t>There </a:t>
            </a:r>
            <a:r>
              <a:rPr lang="en-CA" dirty="0"/>
              <a:t>are no veteran’s pensions on tax data or on SLID </a:t>
            </a:r>
            <a:r>
              <a:rPr lang="en-CA" dirty="0" smtClean="0"/>
              <a:t> </a:t>
            </a:r>
            <a:endParaRPr lang="en-CA" dirty="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35</a:t>
            </a:fld>
            <a:endParaRPr lang="en-CA"/>
          </a:p>
        </p:txBody>
      </p:sp>
    </p:spTree>
    <p:extLst>
      <p:ext uri="{BB962C8B-B14F-4D97-AF65-F5344CB8AC3E}">
        <p14:creationId xmlns:p14="http://schemas.microsoft.com/office/powerpoint/2010/main" xmlns="" val="293317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i="1" dirty="0" smtClean="0">
                <a:solidFill>
                  <a:srgbClr val="C00000"/>
                </a:solidFill>
              </a:rPr>
              <a:t>“</a:t>
            </a:r>
            <a:r>
              <a:rPr lang="en-CA" i="1" dirty="0" err="1" smtClean="0">
                <a:solidFill>
                  <a:srgbClr val="C00000"/>
                </a:solidFill>
              </a:rPr>
              <a:t>Welfareization</a:t>
            </a:r>
            <a:r>
              <a:rPr lang="en-CA" i="1" dirty="0" smtClean="0">
                <a:solidFill>
                  <a:srgbClr val="C00000"/>
                </a:solidFill>
              </a:rPr>
              <a:t>”</a:t>
            </a:r>
            <a:r>
              <a:rPr lang="en-CA" dirty="0" smtClean="0">
                <a:solidFill>
                  <a:srgbClr val="C00000"/>
                </a:solidFill>
              </a:rPr>
              <a:t> of Disability Benefits:</a:t>
            </a:r>
            <a:br>
              <a:rPr lang="en-CA" dirty="0" smtClean="0">
                <a:solidFill>
                  <a:srgbClr val="C00000"/>
                </a:solidFill>
              </a:rPr>
            </a:br>
            <a:r>
              <a:rPr lang="en-CA" dirty="0" smtClean="0">
                <a:solidFill>
                  <a:srgbClr val="C00000"/>
                </a:solidFill>
              </a:rPr>
              <a:t>Can it be a good thing?</a:t>
            </a:r>
            <a:endParaRPr lang="en-CA" dirty="0">
              <a:solidFill>
                <a:srgbClr val="C00000"/>
              </a:solidFill>
            </a:endParaRPr>
          </a:p>
        </p:txBody>
      </p:sp>
      <p:sp>
        <p:nvSpPr>
          <p:cNvPr id="3" name="Content Placeholder 2"/>
          <p:cNvSpPr>
            <a:spLocks noGrp="1"/>
          </p:cNvSpPr>
          <p:nvPr>
            <p:ph idx="1"/>
          </p:nvPr>
        </p:nvSpPr>
        <p:spPr/>
        <p:txBody>
          <a:bodyPr/>
          <a:lstStyle/>
          <a:p>
            <a:r>
              <a:rPr lang="en-CA" dirty="0" smtClean="0"/>
              <a:t>Pro:</a:t>
            </a:r>
          </a:p>
          <a:p>
            <a:pPr lvl="1"/>
            <a:r>
              <a:rPr lang="en-CA" dirty="0" smtClean="0"/>
              <a:t>Social assistance allows a recipient to work and receive benefits; no automatic cut-off</a:t>
            </a:r>
            <a:endParaRPr lang="en-CA" dirty="0"/>
          </a:p>
          <a:p>
            <a:pPr lvl="1"/>
            <a:r>
              <a:rPr lang="en-CA" dirty="0" smtClean="0"/>
              <a:t>Not time limited; ancillary benefits often good</a:t>
            </a:r>
          </a:p>
          <a:p>
            <a:r>
              <a:rPr lang="en-CA" dirty="0" smtClean="0"/>
              <a:t>Con:</a:t>
            </a:r>
          </a:p>
          <a:p>
            <a:pPr lvl="1"/>
            <a:r>
              <a:rPr lang="en-CA" dirty="0" smtClean="0"/>
              <a:t>Low rates; </a:t>
            </a:r>
            <a:r>
              <a:rPr lang="en-CA" i="1" u="sng" dirty="0" smtClean="0">
                <a:solidFill>
                  <a:schemeClr val="accent6">
                    <a:lumMod val="75000"/>
                  </a:schemeClr>
                </a:solidFill>
              </a:rPr>
              <a:t>stigma</a:t>
            </a:r>
            <a:r>
              <a:rPr lang="en-CA" dirty="0" smtClean="0"/>
              <a:t>; deducts other income sources</a:t>
            </a:r>
          </a:p>
          <a:p>
            <a:pPr lvl="1"/>
            <a:r>
              <a:rPr lang="en-CA" dirty="0" smtClean="0"/>
              <a:t>Low asset limits; closely managed</a:t>
            </a:r>
            <a:endParaRPr lang="en-CA" dirty="0"/>
          </a:p>
          <a:p>
            <a:pPr marL="457200" lvl="1" indent="0">
              <a:buNone/>
            </a:pPr>
            <a:r>
              <a:rPr lang="en-CA" b="1" dirty="0" smtClean="0">
                <a:solidFill>
                  <a:srgbClr val="002060"/>
                </a:solidFill>
              </a:rPr>
              <a:t>Answer for future: Take the best of both worlds!</a:t>
            </a:r>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36</a:t>
            </a:fld>
            <a:endParaRPr lang="en-CA"/>
          </a:p>
        </p:txBody>
      </p:sp>
    </p:spTree>
    <p:extLst>
      <p:ext uri="{BB962C8B-B14F-4D97-AF65-F5344CB8AC3E}">
        <p14:creationId xmlns:p14="http://schemas.microsoft.com/office/powerpoint/2010/main" xmlns="" val="3516082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2060"/>
                </a:solidFill>
              </a:rPr>
              <a:t>The Facts</a:t>
            </a:r>
            <a:endParaRPr lang="en-CA" dirty="0">
              <a:solidFill>
                <a:srgbClr val="002060"/>
              </a:solidFill>
            </a:endParaRPr>
          </a:p>
        </p:txBody>
      </p:sp>
      <p:sp>
        <p:nvSpPr>
          <p:cNvPr id="3" name="Content Placeholder 2"/>
          <p:cNvSpPr>
            <a:spLocks noGrp="1"/>
          </p:cNvSpPr>
          <p:nvPr>
            <p:ph idx="1"/>
          </p:nvPr>
        </p:nvSpPr>
        <p:spPr/>
        <p:txBody>
          <a:bodyPr>
            <a:normAutofit/>
          </a:bodyPr>
          <a:lstStyle/>
          <a:p>
            <a:r>
              <a:rPr lang="en-CA" dirty="0" smtClean="0"/>
              <a:t>Five of the eight major disability income systems are only available to people who have engaged in regular salaried or wage-paid work </a:t>
            </a:r>
          </a:p>
          <a:p>
            <a:r>
              <a:rPr lang="en-CA" dirty="0" smtClean="0"/>
              <a:t>These five programs: EI sickness, CPP-D, Worker’s Compensation, Veterans programs and private plans (most often) do not provide benefits to people with irregular or contract employment.</a:t>
            </a:r>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4</a:t>
            </a:fld>
            <a:endParaRPr lang="en-CA"/>
          </a:p>
        </p:txBody>
      </p:sp>
    </p:spTree>
    <p:extLst>
      <p:ext uri="{BB962C8B-B14F-4D97-AF65-F5344CB8AC3E}">
        <p14:creationId xmlns:p14="http://schemas.microsoft.com/office/powerpoint/2010/main" xmlns="" val="2510458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2060"/>
                </a:solidFill>
              </a:rPr>
              <a:t>The Facts – Charts Follow</a:t>
            </a:r>
            <a:endParaRPr lang="en-CA" dirty="0">
              <a:solidFill>
                <a:srgbClr val="002060"/>
              </a:solidFill>
            </a:endParaRPr>
          </a:p>
        </p:txBody>
      </p:sp>
      <p:sp>
        <p:nvSpPr>
          <p:cNvPr id="3" name="Content Placeholder 2"/>
          <p:cNvSpPr>
            <a:spLocks noGrp="1"/>
          </p:cNvSpPr>
          <p:nvPr>
            <p:ph idx="1"/>
          </p:nvPr>
        </p:nvSpPr>
        <p:spPr/>
        <p:txBody>
          <a:bodyPr>
            <a:normAutofit/>
          </a:bodyPr>
          <a:lstStyle/>
          <a:p>
            <a:r>
              <a:rPr lang="en-CA" dirty="0" smtClean="0"/>
              <a:t>Social Assistance in Canada for persons with disabilities comprised about 29.4% of program expenditures at $8.5 billion (2009-10)</a:t>
            </a:r>
          </a:p>
          <a:p>
            <a:r>
              <a:rPr lang="en-CA" dirty="0" smtClean="0"/>
              <a:t>In Ontario, $4.1 billion was spent on ODSP comprising approximately 33.2% of expenditures (2009-10)</a:t>
            </a:r>
          </a:p>
          <a:p>
            <a:r>
              <a:rPr lang="en-CA" dirty="0" smtClean="0"/>
              <a:t>The incidence of irregular, part time, and contract work is higher in Ontario</a:t>
            </a:r>
          </a:p>
          <a:p>
            <a:endParaRPr lang="en-CA" dirty="0" smtClean="0"/>
          </a:p>
          <a:p>
            <a:endParaRPr lang="en-CA" dirty="0"/>
          </a:p>
        </p:txBody>
      </p:sp>
      <p:sp>
        <p:nvSpPr>
          <p:cNvPr id="4" name="Footer Placeholder 3"/>
          <p:cNvSpPr>
            <a:spLocks noGrp="1"/>
          </p:cNvSpPr>
          <p:nvPr>
            <p:ph type="ftr" sz="quarter" idx="11"/>
          </p:nvPr>
        </p:nvSpPr>
        <p:spPr/>
        <p:txBody>
          <a:bodyPr/>
          <a:lstStyle/>
          <a:p>
            <a:r>
              <a:rPr lang="en-CA" smtClean="0"/>
              <a:t>Social Assistance disability income trends - explaining the increases</a:t>
            </a:r>
            <a:endParaRPr lang="en-CA"/>
          </a:p>
        </p:txBody>
      </p:sp>
      <p:sp>
        <p:nvSpPr>
          <p:cNvPr id="5" name="Slide Number Placeholder 4"/>
          <p:cNvSpPr>
            <a:spLocks noGrp="1"/>
          </p:cNvSpPr>
          <p:nvPr>
            <p:ph type="sldNum" sz="quarter" idx="12"/>
          </p:nvPr>
        </p:nvSpPr>
        <p:spPr/>
        <p:txBody>
          <a:bodyPr/>
          <a:lstStyle/>
          <a:p>
            <a:fld id="{8F88851A-873F-4F96-BDAF-BBB22B1A9385}" type="slidenum">
              <a:rPr lang="en-CA" smtClean="0"/>
              <a:pPr/>
              <a:t>5</a:t>
            </a:fld>
            <a:endParaRPr lang="en-CA"/>
          </a:p>
        </p:txBody>
      </p:sp>
    </p:spTree>
    <p:extLst>
      <p:ext uri="{BB962C8B-B14F-4D97-AF65-F5344CB8AC3E}">
        <p14:creationId xmlns:p14="http://schemas.microsoft.com/office/powerpoint/2010/main" xmlns="" val="42577325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2"/>
          <p:cNvPicPr>
            <a:picLocks noChangeAspect="1" noChangeArrowheads="1"/>
          </p:cNvPicPr>
          <p:nvPr/>
        </p:nvPicPr>
        <p:blipFill>
          <a:blip r:embed="rId2" cstate="print"/>
          <a:srcRect/>
          <a:stretch>
            <a:fillRect/>
          </a:stretch>
        </p:blipFill>
        <p:spPr bwMode="auto">
          <a:xfrm>
            <a:off x="219075" y="261939"/>
            <a:ext cx="8705850" cy="61193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7</a:t>
            </a:fld>
            <a:endParaRPr lang="en-CA"/>
          </a:p>
        </p:txBody>
      </p:sp>
      <p:pic>
        <p:nvPicPr>
          <p:cNvPr id="4" name="Picture 2"/>
          <p:cNvPicPr>
            <a:picLocks noChangeAspect="1" noChangeArrowheads="1"/>
          </p:cNvPicPr>
          <p:nvPr/>
        </p:nvPicPr>
        <p:blipFill>
          <a:blip r:embed="rId2" cstate="print"/>
          <a:srcRect/>
          <a:stretch>
            <a:fillRect/>
          </a:stretch>
        </p:blipFill>
        <p:spPr bwMode="auto">
          <a:xfrm>
            <a:off x="219075" y="261939"/>
            <a:ext cx="8705850" cy="6047381"/>
          </a:xfrm>
          <a:prstGeom prst="rect">
            <a:avLst/>
          </a:prstGeom>
          <a:noFill/>
          <a:ln w="9525">
            <a:noFill/>
            <a:miter lim="800000"/>
            <a:headEnd/>
            <a:tailEnd/>
          </a:ln>
        </p:spPr>
      </p:pic>
    </p:spTree>
    <p:extLst>
      <p:ext uri="{BB962C8B-B14F-4D97-AF65-F5344CB8AC3E}">
        <p14:creationId xmlns:p14="http://schemas.microsoft.com/office/powerpoint/2010/main" xmlns="" val="26613183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8</a:t>
            </a:fld>
            <a:endParaRPr lang="en-CA"/>
          </a:p>
        </p:txBody>
      </p:sp>
      <p:pic>
        <p:nvPicPr>
          <p:cNvPr id="3074" name="Picture 2"/>
          <p:cNvPicPr>
            <a:picLocks noChangeAspect="1" noChangeArrowheads="1"/>
          </p:cNvPicPr>
          <p:nvPr/>
        </p:nvPicPr>
        <p:blipFill>
          <a:blip r:embed="rId2" cstate="print"/>
          <a:srcRect/>
          <a:stretch>
            <a:fillRect/>
          </a:stretch>
        </p:blipFill>
        <p:spPr bwMode="auto">
          <a:xfrm>
            <a:off x="219075" y="261939"/>
            <a:ext cx="8705850" cy="6047381"/>
          </a:xfrm>
          <a:prstGeom prst="rect">
            <a:avLst/>
          </a:prstGeom>
          <a:noFill/>
          <a:ln w="9525">
            <a:noFill/>
            <a:miter lim="800000"/>
            <a:headEnd/>
            <a:tailEnd/>
          </a:ln>
        </p:spPr>
      </p:pic>
    </p:spTree>
    <p:extLst>
      <p:ext uri="{BB962C8B-B14F-4D97-AF65-F5344CB8AC3E}">
        <p14:creationId xmlns:p14="http://schemas.microsoft.com/office/powerpoint/2010/main" xmlns="" val="9106541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CA" smtClean="0"/>
              <a:t>Social Assistance disability income trends - explaining the increases</a:t>
            </a:r>
            <a:endParaRPr lang="en-CA"/>
          </a:p>
        </p:txBody>
      </p:sp>
      <p:sp>
        <p:nvSpPr>
          <p:cNvPr id="3" name="Slide Number Placeholder 2"/>
          <p:cNvSpPr>
            <a:spLocks noGrp="1"/>
          </p:cNvSpPr>
          <p:nvPr>
            <p:ph type="sldNum" sz="quarter" idx="12"/>
          </p:nvPr>
        </p:nvSpPr>
        <p:spPr/>
        <p:txBody>
          <a:bodyPr/>
          <a:lstStyle/>
          <a:p>
            <a:fld id="{8F88851A-873F-4F96-BDAF-BBB22B1A9385}" type="slidenum">
              <a:rPr lang="en-CA" smtClean="0"/>
              <a:pPr/>
              <a:t>9</a:t>
            </a:fld>
            <a:endParaRPr lang="en-CA"/>
          </a:p>
        </p:txBody>
      </p:sp>
      <p:pic>
        <p:nvPicPr>
          <p:cNvPr id="4098" name="Picture 2"/>
          <p:cNvPicPr>
            <a:picLocks noChangeAspect="1" noChangeArrowheads="1"/>
          </p:cNvPicPr>
          <p:nvPr/>
        </p:nvPicPr>
        <p:blipFill>
          <a:blip r:embed="rId2" cstate="print"/>
          <a:srcRect/>
          <a:stretch>
            <a:fillRect/>
          </a:stretch>
        </p:blipFill>
        <p:spPr bwMode="auto">
          <a:xfrm>
            <a:off x="219075" y="266700"/>
            <a:ext cx="8705850" cy="6042620"/>
          </a:xfrm>
          <a:prstGeom prst="rect">
            <a:avLst/>
          </a:prstGeom>
          <a:noFill/>
          <a:ln w="9525">
            <a:noFill/>
            <a:miter lim="800000"/>
            <a:headEnd/>
            <a:tailEnd/>
          </a:ln>
        </p:spPr>
      </p:pic>
    </p:spTree>
    <p:extLst>
      <p:ext uri="{BB962C8B-B14F-4D97-AF65-F5344CB8AC3E}">
        <p14:creationId xmlns:p14="http://schemas.microsoft.com/office/powerpoint/2010/main" xmlns="" val="9804111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TotalTime>
  <Words>1295</Words>
  <Application>Microsoft Office PowerPoint</Application>
  <PresentationFormat>On-screen Show (4:3)</PresentationFormat>
  <Paragraphs>174</Paragraphs>
  <Slides>36</Slides>
  <Notes>2</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Social Assistance Disability Income Expenditures</vt:lpstr>
      <vt:lpstr>The Facts </vt:lpstr>
      <vt:lpstr>The Facts</vt:lpstr>
      <vt:lpstr>The Facts</vt:lpstr>
      <vt:lpstr>The Facts – Charts Follow</vt:lpstr>
      <vt:lpstr>Slide 6</vt:lpstr>
      <vt:lpstr>Slide 7</vt:lpstr>
      <vt:lpstr>Slide 8</vt:lpstr>
      <vt:lpstr>Slide 9</vt:lpstr>
      <vt:lpstr>Slide 10</vt:lpstr>
      <vt:lpstr>Slide 11</vt:lpstr>
      <vt:lpstr>One Issue remains unexplored</vt:lpstr>
      <vt:lpstr>Slide 13</vt:lpstr>
      <vt:lpstr>Slide 14</vt:lpstr>
      <vt:lpstr>Slide 15</vt:lpstr>
      <vt:lpstr>Slide 16</vt:lpstr>
      <vt:lpstr>Slide 17</vt:lpstr>
      <vt:lpstr>Slide 18</vt:lpstr>
      <vt:lpstr>Slide 19</vt:lpstr>
      <vt:lpstr>Slide 20</vt:lpstr>
      <vt:lpstr>Slide 21</vt:lpstr>
      <vt:lpstr>Slide 22</vt:lpstr>
      <vt:lpstr>Slide 23</vt:lpstr>
      <vt:lpstr>Some Interesting trends….</vt:lpstr>
      <vt:lpstr>Some  questions for exploration… </vt:lpstr>
      <vt:lpstr>Some Policy questions….</vt:lpstr>
      <vt:lpstr>What we need to do now…  Test the hypothesis</vt:lpstr>
      <vt:lpstr>Some Other Hypotheses</vt:lpstr>
      <vt:lpstr>Some Other Hypotheses</vt:lpstr>
      <vt:lpstr>Some Other Hypotheses</vt:lpstr>
      <vt:lpstr>Some Other Hypotheses</vt:lpstr>
      <vt:lpstr>Some Other Hypotheses</vt:lpstr>
      <vt:lpstr>Some Other Hypotheses</vt:lpstr>
      <vt:lpstr>Possible Data Sources</vt:lpstr>
      <vt:lpstr>Statistics Canada</vt:lpstr>
      <vt:lpstr>“Welfareization” of Disability Benefits: Can it be a good thing?</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Assistance Disability Income Expenditures</dc:title>
  <dc:creator>Open Policy</dc:creator>
  <cp:lastModifiedBy> Annie</cp:lastModifiedBy>
  <cp:revision>19</cp:revision>
  <cp:lastPrinted>2012-02-21T14:45:28Z</cp:lastPrinted>
  <dcterms:created xsi:type="dcterms:W3CDTF">2011-07-27T12:59:53Z</dcterms:created>
  <dcterms:modified xsi:type="dcterms:W3CDTF">2012-05-29T17:14:00Z</dcterms:modified>
</cp:coreProperties>
</file>