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92" r:id="rId1"/>
  </p:sldMasterIdLst>
  <p:notesMasterIdLst>
    <p:notesMasterId r:id="rId19"/>
  </p:notesMasterIdLst>
  <p:sldIdLst>
    <p:sldId id="256" r:id="rId2"/>
    <p:sldId id="257" r:id="rId3"/>
    <p:sldId id="259" r:id="rId4"/>
    <p:sldId id="273" r:id="rId5"/>
    <p:sldId id="269" r:id="rId6"/>
    <p:sldId id="260" r:id="rId7"/>
    <p:sldId id="270" r:id="rId8"/>
    <p:sldId id="267" r:id="rId9"/>
    <p:sldId id="261" r:id="rId10"/>
    <p:sldId id="262" r:id="rId11"/>
    <p:sldId id="265" r:id="rId12"/>
    <p:sldId id="266" r:id="rId13"/>
    <p:sldId id="272" r:id="rId14"/>
    <p:sldId id="271" r:id="rId15"/>
    <p:sldId id="263" r:id="rId16"/>
    <p:sldId id="275" r:id="rId17"/>
    <p:sldId id="27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50" autoAdjust="0"/>
    <p:restoredTop sz="86384" autoAdjust="0"/>
  </p:normalViewPr>
  <p:slideViewPr>
    <p:cSldViewPr>
      <p:cViewPr varScale="1">
        <p:scale>
          <a:sx n="112" d="100"/>
          <a:sy n="112" d="100"/>
        </p:scale>
        <p:origin x="-1584" y="-90"/>
      </p:cViewPr>
      <p:guideLst>
        <p:guide orient="horz" pos="2160"/>
        <p:guide pos="2880"/>
      </p:guideLst>
    </p:cSldViewPr>
  </p:slideViewPr>
  <p:outlineViewPr>
    <p:cViewPr>
      <p:scale>
        <a:sx n="33" d="100"/>
        <a:sy n="33" d="100"/>
      </p:scale>
      <p:origin x="24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7CE030-1641-4951-BA62-5EED8B76F3EE}" type="datetimeFigureOut">
              <a:rPr lang="en-CA" smtClean="0"/>
              <a:pPr/>
              <a:t>05/01/2012</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6BCC9F-B2DA-410B-A513-34F6421F1053}" type="slidenum">
              <a:rPr lang="en-CA" smtClean="0"/>
              <a:pPr/>
              <a:t>‹#›</a:t>
            </a:fld>
            <a:endParaRPr lang="en-CA" dirty="0"/>
          </a:p>
        </p:txBody>
      </p:sp>
    </p:spTree>
    <p:extLst>
      <p:ext uri="{BB962C8B-B14F-4D97-AF65-F5344CB8AC3E}">
        <p14:creationId xmlns="" xmlns:p14="http://schemas.microsoft.com/office/powerpoint/2010/main" val="1465124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offers an outline of labour force activation measures organized by two dimensions: by type of measures, understood in terms of whether they are incentive-based or obligation-based; and by target group focus, whether measures are toward persons with disabilities directly or employers. The examples listed are not exhaustive, but meant to illustrate particular kinds and the variety of measures used in public policy and practice.    </a:t>
            </a:r>
            <a:endParaRPr lang="en-CA"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BD6BCC9F-B2DA-410B-A513-34F6421F1053}" type="slidenum">
              <a:rPr lang="en-CA" smtClean="0"/>
              <a:pPr/>
              <a:t>7</a:t>
            </a:fld>
            <a:endParaRPr lang="en-CA" dirty="0"/>
          </a:p>
        </p:txBody>
      </p:sp>
    </p:spTree>
    <p:extLst>
      <p:ext uri="{BB962C8B-B14F-4D97-AF65-F5344CB8AC3E}">
        <p14:creationId xmlns="" xmlns:p14="http://schemas.microsoft.com/office/powerpoint/2010/main" val="2768745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F953BFE-5E73-42C7-A4A2-16A6A69E087D}" type="datetime1">
              <a:rPr lang="en-CA" smtClean="0"/>
              <a:pPr/>
              <a:t>05/01/2012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61004DD6-B94B-41A6-B9A5-73174C1093C5}" type="slidenum">
              <a:rPr lang="en-CA" smtClean="0"/>
              <a:pPr/>
              <a:t>‹#›</a:t>
            </a:fld>
            <a:endParaRPr lang="en-CA"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F332F3-826A-4361-8C39-C99C677BA016}" type="datetime1">
              <a:rPr lang="en-CA" smtClean="0"/>
              <a:pPr/>
              <a:t>05/01/2012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61004DD6-B94B-41A6-B9A5-73174C1093C5}"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8D9361-E1A4-48F4-8A38-3F2C1F8CF5A0}" type="datetime1">
              <a:rPr lang="en-CA" smtClean="0"/>
              <a:pPr/>
              <a:t>05/01/2012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61004DD6-B94B-41A6-B9A5-73174C1093C5}"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889A80-12C0-44BE-9C14-9B059DE97784}" type="datetime1">
              <a:rPr lang="en-CA" smtClean="0"/>
              <a:pPr/>
              <a:t>05/01/2012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61004DD6-B94B-41A6-B9A5-73174C1093C5}" type="slidenum">
              <a:rPr lang="en-CA" smtClean="0"/>
              <a:pPr/>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287B30-9CCC-4020-B6DA-1568907FCE8B}" type="datetime1">
              <a:rPr lang="en-CA" smtClean="0"/>
              <a:pPr/>
              <a:t>05/01/2012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61004DD6-B94B-41A6-B9A5-73174C1093C5}" type="slidenum">
              <a:rPr lang="en-CA" smtClean="0"/>
              <a:pPr/>
              <a:t>‹#›</a:t>
            </a:fld>
            <a:endParaRPr lang="en-CA"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7C0B906-FA5A-4844-B707-BDB27978382B}" type="datetime1">
              <a:rPr lang="en-CA" smtClean="0"/>
              <a:pPr/>
              <a:t>05/01/2012</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61004DD6-B94B-41A6-B9A5-73174C1093C5}" type="slidenum">
              <a:rPr lang="en-CA" smtClean="0"/>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CAE90F2-59D7-40E7-A746-3B2797551D92}" type="datetime1">
              <a:rPr lang="en-CA" smtClean="0"/>
              <a:pPr/>
              <a:t>05/01/2012</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61004DD6-B94B-41A6-B9A5-73174C1093C5}" type="slidenum">
              <a:rPr lang="en-CA" smtClean="0"/>
              <a:pPr/>
              <a:t>‹#›</a:t>
            </a:fld>
            <a:endParaRPr lang="en-CA"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1B3335-8B6D-4675-996F-7BC59E56C78F}" type="datetime1">
              <a:rPr lang="en-CA" smtClean="0"/>
              <a:pPr/>
              <a:t>05/01/2012</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61004DD6-B94B-41A6-B9A5-73174C1093C5}" type="slidenum">
              <a:rPr lang="en-CA" smtClean="0"/>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EE405F-DF45-42B6-8E11-0F314C060D4B}" type="datetime1">
              <a:rPr lang="en-CA" smtClean="0"/>
              <a:pPr/>
              <a:t>05/01/2012</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61004DD6-B94B-41A6-B9A5-73174C1093C5}"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0CB2DC-5AC8-4C65-A7BD-47BB72D54CEA}" type="datetime1">
              <a:rPr lang="en-CA" smtClean="0"/>
              <a:pPr/>
              <a:t>05/01/2012</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61004DD6-B94B-41A6-B9A5-73174C1093C5}" type="slidenum">
              <a:rPr lang="en-CA" smtClean="0"/>
              <a:pPr/>
              <a:t>‹#›</a:t>
            </a:fld>
            <a:endParaRPr lang="en-CA"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E8D62E-3F61-4B01-AD95-BB630F25C089}" type="datetime1">
              <a:rPr lang="en-CA" smtClean="0"/>
              <a:pPr/>
              <a:t>05/01/2012</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61004DD6-B94B-41A6-B9A5-73174C1093C5}" type="slidenum">
              <a:rPr lang="en-CA" smtClean="0"/>
              <a:pPr/>
              <a:t>‹#›</a:t>
            </a:fld>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F55B718B-DBFE-4EF5-AE17-9A6411FA2BE5}" type="datetime1">
              <a:rPr lang="en-CA" smtClean="0"/>
              <a:pPr/>
              <a:t>05/01/2012</a:t>
            </a:fld>
            <a:endParaRPr lang="en-CA"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CA"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61004DD6-B94B-41A6-B9A5-73174C1093C5}" type="slidenum">
              <a:rPr lang="en-CA" smtClean="0"/>
              <a:pPr/>
              <a:t>‹#›</a:t>
            </a:fld>
            <a:endParaRPr lang="en-CA"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cdonline.ca/en/socialpolicy/poverty-citizenship" TargetMode="External"/><Relationship Id="rId2" Type="http://schemas.openxmlformats.org/officeDocument/2006/relationships/hyperlink" Target="mailto:mprince@uvic.ca"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sz="2400" b="1" dirty="0" smtClean="0"/>
              <a:t>Advancing the participation of people with disabilities in the labour market: </a:t>
            </a:r>
            <a:br>
              <a:rPr lang="en-CA" sz="2400" b="1" dirty="0" smtClean="0"/>
            </a:br>
            <a:r>
              <a:rPr lang="en-CA" sz="2400" b="1" dirty="0" smtClean="0"/>
              <a:t>INTERNATIONAL PRACTICES AND LESSONS </a:t>
            </a:r>
            <a:endParaRPr lang="en-CA" sz="2400" b="1" dirty="0"/>
          </a:p>
        </p:txBody>
      </p:sp>
      <p:sp>
        <p:nvSpPr>
          <p:cNvPr id="3" name="Subtitle 2"/>
          <p:cNvSpPr>
            <a:spLocks noGrp="1"/>
          </p:cNvSpPr>
          <p:nvPr>
            <p:ph type="subTitle" idx="1"/>
          </p:nvPr>
        </p:nvSpPr>
        <p:spPr>
          <a:xfrm>
            <a:off x="755576" y="3573016"/>
            <a:ext cx="6400800" cy="2160240"/>
          </a:xfrm>
        </p:spPr>
        <p:txBody>
          <a:bodyPr>
            <a:normAutofit fontScale="40000" lnSpcReduction="20000"/>
          </a:bodyPr>
          <a:lstStyle/>
          <a:p>
            <a:r>
              <a:rPr lang="en-CA" sz="4000" dirty="0" smtClean="0"/>
              <a:t>Presentation to Human Resources and Skills Development Canada </a:t>
            </a:r>
          </a:p>
          <a:p>
            <a:r>
              <a:rPr lang="en-CA" sz="4000" dirty="0" smtClean="0"/>
              <a:t>Knowledge Talk</a:t>
            </a:r>
          </a:p>
          <a:p>
            <a:endParaRPr lang="en-CA" sz="4000" dirty="0"/>
          </a:p>
          <a:p>
            <a:r>
              <a:rPr lang="en-CA" sz="4000" dirty="0" smtClean="0"/>
              <a:t>12 January, 2012</a:t>
            </a:r>
          </a:p>
          <a:p>
            <a:endParaRPr lang="en-CA" sz="4000" dirty="0"/>
          </a:p>
          <a:p>
            <a:r>
              <a:rPr lang="en-CA" sz="4000" i="1" dirty="0" smtClean="0"/>
              <a:t>Michael J. Prince </a:t>
            </a:r>
          </a:p>
          <a:p>
            <a:r>
              <a:rPr lang="en-CA" sz="4000" i="1" dirty="0" smtClean="0"/>
              <a:t>University of Victoria</a:t>
            </a:r>
            <a:r>
              <a:rPr lang="en-CA" sz="4000" dirty="0" smtClean="0"/>
              <a:t>	</a:t>
            </a:r>
            <a:r>
              <a:rPr lang="en-CA" sz="4000" b="1" dirty="0" smtClean="0"/>
              <a:t>	</a:t>
            </a:r>
            <a:r>
              <a:rPr lang="en-CA" sz="2900" b="1" dirty="0" smtClean="0"/>
              <a:t>		</a:t>
            </a:r>
          </a:p>
          <a:p>
            <a:endParaRPr lang="en-CA" sz="2900" b="1" dirty="0" smtClean="0"/>
          </a:p>
          <a:p>
            <a:endParaRPr lang="en-CA" b="1" dirty="0"/>
          </a:p>
        </p:txBody>
      </p:sp>
      <p:pic>
        <p:nvPicPr>
          <p:cNvPr id="5" name="Picture 4" descr="uvic-bc"/>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860032" y="4581128"/>
            <a:ext cx="2857500" cy="86409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5701960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Facilitators</a:t>
            </a:r>
            <a:endParaRPr lang="en-CA" b="1" dirty="0"/>
          </a:p>
        </p:txBody>
      </p:sp>
      <p:sp>
        <p:nvSpPr>
          <p:cNvPr id="3" name="Content Placeholder 2"/>
          <p:cNvSpPr>
            <a:spLocks noGrp="1"/>
          </p:cNvSpPr>
          <p:nvPr>
            <p:ph idx="1"/>
          </p:nvPr>
        </p:nvSpPr>
        <p:spPr/>
        <p:txBody>
          <a:bodyPr/>
          <a:lstStyle/>
          <a:p>
            <a:r>
              <a:rPr lang="en-CA" dirty="0" smtClean="0"/>
              <a:t>Access to education and training, and funding </a:t>
            </a:r>
          </a:p>
          <a:p>
            <a:r>
              <a:rPr lang="en-CA" dirty="0" smtClean="0"/>
              <a:t>Informed conceptions about the abilities and productive capacity of people with disability</a:t>
            </a:r>
          </a:p>
          <a:p>
            <a:r>
              <a:rPr lang="en-CA" dirty="0" smtClean="0"/>
              <a:t>Social networks of friends, confidantes and companions </a:t>
            </a:r>
          </a:p>
          <a:p>
            <a:r>
              <a:rPr lang="en-CA" dirty="0" smtClean="0"/>
              <a:t>Personalized </a:t>
            </a:r>
            <a:r>
              <a:rPr lang="en-CA" dirty="0"/>
              <a:t>employment </a:t>
            </a:r>
            <a:r>
              <a:rPr lang="en-CA" dirty="0" smtClean="0"/>
              <a:t>counselling </a:t>
            </a:r>
          </a:p>
          <a:p>
            <a:r>
              <a:rPr lang="en-CA" dirty="0"/>
              <a:t>W</a:t>
            </a:r>
            <a:r>
              <a:rPr lang="en-CA" dirty="0" smtClean="0"/>
              <a:t>ork-focused interviews </a:t>
            </a:r>
          </a:p>
          <a:p>
            <a:r>
              <a:rPr lang="en-CA" dirty="0"/>
              <a:t>E</a:t>
            </a:r>
            <a:r>
              <a:rPr lang="en-CA" dirty="0" smtClean="0"/>
              <a:t>arly </a:t>
            </a:r>
            <a:r>
              <a:rPr lang="en-CA" dirty="0"/>
              <a:t>vocational rehabilitation </a:t>
            </a:r>
            <a:r>
              <a:rPr lang="en-CA" dirty="0" smtClean="0"/>
              <a:t>measures </a:t>
            </a:r>
          </a:p>
          <a:p>
            <a:r>
              <a:rPr lang="en-CA" dirty="0"/>
              <a:t>F</a:t>
            </a:r>
            <a:r>
              <a:rPr lang="en-CA" dirty="0" smtClean="0"/>
              <a:t>inancial </a:t>
            </a:r>
            <a:r>
              <a:rPr lang="en-CA" dirty="0"/>
              <a:t>incentives to assist people with disabilities with living expenses associated with their impairments </a:t>
            </a:r>
            <a:endParaRPr lang="en-CA" dirty="0" smtClean="0"/>
          </a:p>
          <a:p>
            <a:r>
              <a:rPr lang="en-CA" dirty="0"/>
              <a:t>E</a:t>
            </a:r>
            <a:r>
              <a:rPr lang="en-CA" dirty="0" smtClean="0"/>
              <a:t>mployers </a:t>
            </a:r>
            <a:r>
              <a:rPr lang="en-CA" dirty="0"/>
              <a:t>forums on disability, financed and operated by employer groups</a:t>
            </a:r>
          </a:p>
        </p:txBody>
      </p:sp>
      <p:sp>
        <p:nvSpPr>
          <p:cNvPr id="4" name="Slide Number Placeholder 3"/>
          <p:cNvSpPr>
            <a:spLocks noGrp="1"/>
          </p:cNvSpPr>
          <p:nvPr>
            <p:ph type="sldNum" sz="quarter" idx="12"/>
          </p:nvPr>
        </p:nvSpPr>
        <p:spPr/>
        <p:txBody>
          <a:bodyPr/>
          <a:lstStyle/>
          <a:p>
            <a:fld id="{61004DD6-B94B-41A6-B9A5-73174C1093C5}" type="slidenum">
              <a:rPr lang="en-CA" smtClean="0"/>
              <a:pPr/>
              <a:t>10</a:t>
            </a:fld>
            <a:endParaRPr lang="en-CA" dirty="0"/>
          </a:p>
        </p:txBody>
      </p:sp>
    </p:spTree>
    <p:extLst>
      <p:ext uri="{BB962C8B-B14F-4D97-AF65-F5344CB8AC3E}">
        <p14:creationId xmlns="" xmlns:p14="http://schemas.microsoft.com/office/powerpoint/2010/main" val="10596225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F</a:t>
            </a:r>
            <a:r>
              <a:rPr lang="en-CA" b="1" dirty="0" smtClean="0"/>
              <a:t>acilitators</a:t>
            </a:r>
            <a:endParaRPr lang="en-CA" dirty="0"/>
          </a:p>
        </p:txBody>
      </p:sp>
      <p:sp>
        <p:nvSpPr>
          <p:cNvPr id="3" name="Content Placeholder 2"/>
          <p:cNvSpPr>
            <a:spLocks noGrp="1"/>
          </p:cNvSpPr>
          <p:nvPr>
            <p:ph idx="1"/>
          </p:nvPr>
        </p:nvSpPr>
        <p:spPr/>
        <p:txBody>
          <a:bodyPr>
            <a:normAutofit/>
          </a:bodyPr>
          <a:lstStyle/>
          <a:p>
            <a:r>
              <a:rPr lang="en-CA" b="1" dirty="0"/>
              <a:t>Employment services and </a:t>
            </a:r>
            <a:r>
              <a:rPr lang="en-CA" b="1" dirty="0" smtClean="0"/>
              <a:t>supports:</a:t>
            </a:r>
          </a:p>
          <a:p>
            <a:pPr lvl="1"/>
            <a:r>
              <a:rPr lang="en-CA" dirty="0"/>
              <a:t>Dedicated and committed staff offering services to clients</a:t>
            </a:r>
            <a:endParaRPr lang="en-CA" dirty="0" smtClean="0"/>
          </a:p>
          <a:p>
            <a:pPr lvl="1"/>
            <a:r>
              <a:rPr lang="en-CA" dirty="0" smtClean="0"/>
              <a:t>Tailor-made </a:t>
            </a:r>
            <a:r>
              <a:rPr lang="en-CA" dirty="0"/>
              <a:t>job search activities and training specifically designed to promote each client’s abilities and strengths</a:t>
            </a:r>
          </a:p>
          <a:p>
            <a:pPr lvl="1"/>
            <a:r>
              <a:rPr lang="en-CA" dirty="0"/>
              <a:t>Adjusting the pace at which people move towards sustained employment according to their own employability and </a:t>
            </a:r>
            <a:r>
              <a:rPr lang="en-CA" dirty="0" smtClean="0"/>
              <a:t>circumstances</a:t>
            </a:r>
            <a:endParaRPr lang="en-CA" dirty="0"/>
          </a:p>
          <a:p>
            <a:pPr lvl="1"/>
            <a:r>
              <a:rPr lang="en-CA" dirty="0"/>
              <a:t>Recognizing and responding to the differing needs of people with </a:t>
            </a:r>
            <a:r>
              <a:rPr lang="en-CA" dirty="0" smtClean="0"/>
              <a:t>disabilities</a:t>
            </a:r>
            <a:endParaRPr lang="en-CA" dirty="0"/>
          </a:p>
          <a:p>
            <a:pPr lvl="1"/>
            <a:r>
              <a:rPr lang="en-CA" dirty="0"/>
              <a:t>Information and advice, including implications for income benefits and </a:t>
            </a:r>
            <a:r>
              <a:rPr lang="en-CA" dirty="0" smtClean="0"/>
              <a:t>services</a:t>
            </a:r>
          </a:p>
          <a:p>
            <a:pPr lvl="1"/>
            <a:r>
              <a:rPr lang="en-CA" dirty="0"/>
              <a:t>Accompanying clients to job </a:t>
            </a:r>
            <a:r>
              <a:rPr lang="en-CA" dirty="0" smtClean="0"/>
              <a:t>interviews</a:t>
            </a:r>
            <a:endParaRPr lang="en-CA" dirty="0"/>
          </a:p>
          <a:p>
            <a:pPr lvl="1"/>
            <a:r>
              <a:rPr lang="en-CA" dirty="0"/>
              <a:t>Job matching geared </a:t>
            </a:r>
            <a:r>
              <a:rPr lang="en-CA" dirty="0" smtClean="0"/>
              <a:t>to </a:t>
            </a:r>
            <a:r>
              <a:rPr lang="en-CA" dirty="0"/>
              <a:t>local labour </a:t>
            </a:r>
            <a:r>
              <a:rPr lang="en-CA" dirty="0" smtClean="0"/>
              <a:t>markets</a:t>
            </a:r>
            <a:endParaRPr lang="en-CA" b="1" dirty="0"/>
          </a:p>
        </p:txBody>
      </p:sp>
      <p:sp>
        <p:nvSpPr>
          <p:cNvPr id="4" name="Slide Number Placeholder 3"/>
          <p:cNvSpPr>
            <a:spLocks noGrp="1"/>
          </p:cNvSpPr>
          <p:nvPr>
            <p:ph type="sldNum" sz="quarter" idx="12"/>
          </p:nvPr>
        </p:nvSpPr>
        <p:spPr/>
        <p:txBody>
          <a:bodyPr/>
          <a:lstStyle/>
          <a:p>
            <a:fld id="{61004DD6-B94B-41A6-B9A5-73174C1093C5}" type="slidenum">
              <a:rPr lang="en-CA" smtClean="0"/>
              <a:pPr/>
              <a:t>11</a:t>
            </a:fld>
            <a:endParaRPr lang="en-CA" dirty="0"/>
          </a:p>
        </p:txBody>
      </p:sp>
    </p:spTree>
    <p:extLst>
      <p:ext uri="{BB962C8B-B14F-4D97-AF65-F5344CB8AC3E}">
        <p14:creationId xmlns="" xmlns:p14="http://schemas.microsoft.com/office/powerpoint/2010/main" val="242579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F</a:t>
            </a:r>
            <a:r>
              <a:rPr lang="en-CA" b="1" dirty="0" smtClean="0"/>
              <a:t>acilitators</a:t>
            </a:r>
            <a:endParaRPr lang="en-CA" dirty="0"/>
          </a:p>
        </p:txBody>
      </p:sp>
      <p:sp>
        <p:nvSpPr>
          <p:cNvPr id="3" name="Content Placeholder 2"/>
          <p:cNvSpPr>
            <a:spLocks noGrp="1"/>
          </p:cNvSpPr>
          <p:nvPr>
            <p:ph idx="1"/>
          </p:nvPr>
        </p:nvSpPr>
        <p:spPr/>
        <p:txBody>
          <a:bodyPr>
            <a:normAutofit fontScale="92500" lnSpcReduction="10000"/>
          </a:bodyPr>
          <a:lstStyle/>
          <a:p>
            <a:r>
              <a:rPr lang="en-CA" b="1" dirty="0" smtClean="0"/>
              <a:t>Employer supports and services</a:t>
            </a:r>
          </a:p>
          <a:p>
            <a:pPr>
              <a:buNone/>
            </a:pPr>
            <a:endParaRPr lang="en-CA" b="1" dirty="0" smtClean="0"/>
          </a:p>
          <a:p>
            <a:pPr lvl="1"/>
            <a:r>
              <a:rPr lang="en-CA" dirty="0"/>
              <a:t>Detailed job specifications from </a:t>
            </a:r>
            <a:r>
              <a:rPr lang="en-CA" dirty="0" smtClean="0"/>
              <a:t>employers</a:t>
            </a:r>
          </a:p>
          <a:p>
            <a:pPr lvl="1"/>
            <a:endParaRPr lang="en-CA" dirty="0" smtClean="0"/>
          </a:p>
          <a:p>
            <a:pPr lvl="1"/>
            <a:r>
              <a:rPr lang="en-CA" dirty="0" smtClean="0"/>
              <a:t>Advice and information about assistive technologies, specialized training, supported employment, and reasonable accommodation</a:t>
            </a:r>
          </a:p>
          <a:p>
            <a:pPr lvl="1">
              <a:buNone/>
            </a:pPr>
            <a:endParaRPr lang="en-CA" dirty="0" smtClean="0"/>
          </a:p>
          <a:p>
            <a:pPr lvl="1"/>
            <a:r>
              <a:rPr lang="en-CA" dirty="0" smtClean="0"/>
              <a:t>Disability management, sickness absence monitoring and return to work plans   </a:t>
            </a:r>
          </a:p>
          <a:p>
            <a:pPr marL="411480" lvl="1" indent="0">
              <a:buNone/>
            </a:pPr>
            <a:endParaRPr lang="en-CA" dirty="0"/>
          </a:p>
          <a:p>
            <a:pPr lvl="1"/>
            <a:r>
              <a:rPr lang="en-CA" dirty="0"/>
              <a:t>Ongoing practical and emotional support for both clients and employers to help with any problems which may </a:t>
            </a:r>
            <a:r>
              <a:rPr lang="en-CA" dirty="0" smtClean="0"/>
              <a:t>arise, such as through peer support and mentoring</a:t>
            </a:r>
          </a:p>
          <a:p>
            <a:pPr marL="411480" lvl="1" indent="0">
              <a:buNone/>
            </a:pPr>
            <a:endParaRPr lang="en-CA" dirty="0"/>
          </a:p>
          <a:p>
            <a:pPr lvl="1"/>
            <a:r>
              <a:rPr lang="en-CA" dirty="0"/>
              <a:t>Active involvement and support from partner agencies</a:t>
            </a:r>
            <a:endParaRPr lang="en-CA" b="1" dirty="0"/>
          </a:p>
        </p:txBody>
      </p:sp>
      <p:sp>
        <p:nvSpPr>
          <p:cNvPr id="4" name="Slide Number Placeholder 3"/>
          <p:cNvSpPr>
            <a:spLocks noGrp="1"/>
          </p:cNvSpPr>
          <p:nvPr>
            <p:ph type="sldNum" sz="quarter" idx="12"/>
          </p:nvPr>
        </p:nvSpPr>
        <p:spPr/>
        <p:txBody>
          <a:bodyPr/>
          <a:lstStyle/>
          <a:p>
            <a:fld id="{61004DD6-B94B-41A6-B9A5-73174C1093C5}" type="slidenum">
              <a:rPr lang="en-CA" smtClean="0"/>
              <a:pPr/>
              <a:t>12</a:t>
            </a:fld>
            <a:endParaRPr lang="en-CA" dirty="0"/>
          </a:p>
        </p:txBody>
      </p:sp>
    </p:spTree>
    <p:extLst>
      <p:ext uri="{BB962C8B-B14F-4D97-AF65-F5344CB8AC3E}">
        <p14:creationId xmlns="" xmlns:p14="http://schemas.microsoft.com/office/powerpoint/2010/main" val="40585297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R</a:t>
            </a:r>
            <a:r>
              <a:rPr lang="en-US" b="1" dirty="0" smtClean="0"/>
              <a:t>esponsibilities of </a:t>
            </a:r>
            <a:r>
              <a:rPr lang="en-US" b="1" dirty="0"/>
              <a:t>employers</a:t>
            </a:r>
            <a:endParaRPr lang="en-CA" b="1" dirty="0"/>
          </a:p>
        </p:txBody>
      </p:sp>
      <p:sp>
        <p:nvSpPr>
          <p:cNvPr id="3" name="Content Placeholder 2"/>
          <p:cNvSpPr>
            <a:spLocks noGrp="1"/>
          </p:cNvSpPr>
          <p:nvPr>
            <p:ph idx="1"/>
          </p:nvPr>
        </p:nvSpPr>
        <p:spPr/>
        <p:txBody>
          <a:bodyPr>
            <a:normAutofit/>
          </a:bodyPr>
          <a:lstStyle/>
          <a:p>
            <a:r>
              <a:rPr lang="en-US" b="1" dirty="0"/>
              <a:t>Employment protection </a:t>
            </a:r>
            <a:r>
              <a:rPr lang="en-US" b="1" dirty="0" smtClean="0"/>
              <a:t>laws</a:t>
            </a:r>
            <a:r>
              <a:rPr lang="en-US" b="1" dirty="0"/>
              <a:t> </a:t>
            </a:r>
            <a:r>
              <a:rPr lang="en-US" dirty="0"/>
              <a:t>at times include exemptions for small or medium sized establishments, and exclude nonstandard forms of employment such as casual and temporary or part-time labour, </a:t>
            </a:r>
            <a:r>
              <a:rPr lang="en-US" dirty="0" smtClean="0"/>
              <a:t>all relatively </a:t>
            </a:r>
            <a:r>
              <a:rPr lang="en-US" dirty="0"/>
              <a:t>important segments of work opportunities </a:t>
            </a:r>
            <a:r>
              <a:rPr lang="en-US" dirty="0" smtClean="0"/>
              <a:t>for </a:t>
            </a:r>
            <a:r>
              <a:rPr lang="en-US" dirty="0"/>
              <a:t>people with </a:t>
            </a:r>
            <a:r>
              <a:rPr lang="en-US" dirty="0" smtClean="0"/>
              <a:t>disabilities</a:t>
            </a:r>
            <a:endParaRPr lang="en-US" dirty="0"/>
          </a:p>
          <a:p>
            <a:r>
              <a:rPr lang="en-US" b="1" dirty="0" smtClean="0"/>
              <a:t>Mandatory </a:t>
            </a:r>
            <a:r>
              <a:rPr lang="en-US" b="1" dirty="0"/>
              <a:t>employment quotas </a:t>
            </a:r>
            <a:r>
              <a:rPr lang="en-US" dirty="0"/>
              <a:t>on employers to hire a certain number of people with disabilities are not a widespread policy </a:t>
            </a:r>
            <a:r>
              <a:rPr lang="en-US" dirty="0" smtClean="0"/>
              <a:t>approach</a:t>
            </a:r>
          </a:p>
          <a:p>
            <a:r>
              <a:rPr lang="en-US" dirty="0" smtClean="0"/>
              <a:t>Evidence </a:t>
            </a:r>
            <a:r>
              <a:rPr lang="en-US" dirty="0"/>
              <a:t>on employment effects of </a:t>
            </a:r>
            <a:r>
              <a:rPr lang="en-US" b="1" dirty="0"/>
              <a:t>anti-discrimination legislation </a:t>
            </a:r>
            <a:r>
              <a:rPr lang="en-US" dirty="0"/>
              <a:t>on people with disability is </a:t>
            </a:r>
            <a:r>
              <a:rPr lang="en-US" dirty="0" smtClean="0"/>
              <a:t>inconclusive (OECD 2007</a:t>
            </a:r>
            <a:r>
              <a:rPr lang="en-US" dirty="0"/>
              <a:t>: 164</a:t>
            </a:r>
            <a:r>
              <a:rPr lang="en-US" dirty="0" smtClean="0"/>
              <a:t>)                </a:t>
            </a:r>
            <a:endParaRPr lang="en-CA" dirty="0"/>
          </a:p>
          <a:p>
            <a:endParaRPr lang="en-CA" dirty="0"/>
          </a:p>
        </p:txBody>
      </p:sp>
      <p:sp>
        <p:nvSpPr>
          <p:cNvPr id="4" name="Slide Number Placeholder 3"/>
          <p:cNvSpPr>
            <a:spLocks noGrp="1"/>
          </p:cNvSpPr>
          <p:nvPr>
            <p:ph type="sldNum" sz="quarter" idx="12"/>
          </p:nvPr>
        </p:nvSpPr>
        <p:spPr/>
        <p:txBody>
          <a:bodyPr/>
          <a:lstStyle/>
          <a:p>
            <a:fld id="{61004DD6-B94B-41A6-B9A5-73174C1093C5}" type="slidenum">
              <a:rPr lang="en-CA" smtClean="0"/>
              <a:pPr/>
              <a:t>13</a:t>
            </a:fld>
            <a:endParaRPr lang="en-CA" dirty="0"/>
          </a:p>
        </p:txBody>
      </p:sp>
    </p:spTree>
    <p:extLst>
      <p:ext uri="{BB962C8B-B14F-4D97-AF65-F5344CB8AC3E}">
        <p14:creationId xmlns="" xmlns:p14="http://schemas.microsoft.com/office/powerpoint/2010/main" val="892232532"/>
      </p:ext>
    </p:extLst>
  </p:cSld>
  <p:clrMapOvr>
    <a:masterClrMapping/>
  </p:clrMapOvr>
  <mc:AlternateContent xmlns:mc="http://schemas.openxmlformats.org/markup-compatibility/2006">
    <mc:Choice xmlns=""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Financial incentives </a:t>
            </a:r>
            <a:r>
              <a:rPr lang="en-US" b="1" dirty="0" smtClean="0"/>
              <a:t>for employers</a:t>
            </a:r>
            <a:endParaRPr lang="en-CA" b="1" dirty="0"/>
          </a:p>
        </p:txBody>
      </p:sp>
      <p:sp>
        <p:nvSpPr>
          <p:cNvPr id="3" name="Content Placeholder 2"/>
          <p:cNvSpPr>
            <a:spLocks noGrp="1"/>
          </p:cNvSpPr>
          <p:nvPr>
            <p:ph idx="1"/>
          </p:nvPr>
        </p:nvSpPr>
        <p:spPr/>
        <p:txBody>
          <a:bodyPr>
            <a:normAutofit/>
          </a:bodyPr>
          <a:lstStyle/>
          <a:p>
            <a:r>
              <a:rPr lang="en-US" i="1" dirty="0" smtClean="0"/>
              <a:t>The most common policy tool across OECD nations</a:t>
            </a:r>
          </a:p>
          <a:p>
            <a:r>
              <a:rPr lang="en-US" b="1" dirty="0" smtClean="0"/>
              <a:t>Tax </a:t>
            </a:r>
            <a:r>
              <a:rPr lang="en-US" b="1" dirty="0"/>
              <a:t>reductions </a:t>
            </a:r>
            <a:r>
              <a:rPr lang="en-US" dirty="0"/>
              <a:t>of social security premiums </a:t>
            </a:r>
            <a:r>
              <a:rPr lang="en-US" dirty="0" smtClean="0"/>
              <a:t>(premium </a:t>
            </a:r>
            <a:r>
              <a:rPr lang="en-US" dirty="0"/>
              <a:t>discounts), </a:t>
            </a:r>
            <a:r>
              <a:rPr lang="en-US" b="1" dirty="0"/>
              <a:t>business loans</a:t>
            </a:r>
            <a:r>
              <a:rPr lang="en-US" dirty="0"/>
              <a:t>, and </a:t>
            </a:r>
            <a:r>
              <a:rPr lang="en-US" b="1" dirty="0"/>
              <a:t>direct grants </a:t>
            </a:r>
            <a:r>
              <a:rPr lang="en-US" dirty="0" smtClean="0"/>
              <a:t>for </a:t>
            </a:r>
            <a:r>
              <a:rPr lang="en-US" dirty="0"/>
              <a:t>workplace modifications that enable the hiring and retention of persons with </a:t>
            </a:r>
            <a:r>
              <a:rPr lang="en-US" dirty="0" smtClean="0"/>
              <a:t>disabilities</a:t>
            </a:r>
          </a:p>
          <a:p>
            <a:r>
              <a:rPr lang="en-US" b="1" dirty="0" smtClean="0"/>
              <a:t>Wage subsidies </a:t>
            </a:r>
            <a:r>
              <a:rPr lang="en-US" dirty="0" smtClean="0"/>
              <a:t>may </a:t>
            </a:r>
            <a:r>
              <a:rPr lang="en-US" dirty="0"/>
              <a:t>help people with disability to increase their human capital, obtain work experience and skills which can be transferable to non-subsidized </a:t>
            </a:r>
            <a:r>
              <a:rPr lang="en-US" dirty="0" smtClean="0"/>
              <a:t>jobs  </a:t>
            </a:r>
          </a:p>
          <a:p>
            <a:r>
              <a:rPr lang="en-US" dirty="0" smtClean="0"/>
              <a:t>The take-up rate for such programs is often low</a:t>
            </a:r>
          </a:p>
          <a:p>
            <a:r>
              <a:rPr lang="en-US" dirty="0" smtClean="0"/>
              <a:t>The impact </a:t>
            </a:r>
            <a:r>
              <a:rPr lang="en-US" dirty="0"/>
              <a:t>of subsidized employment schemes is “ambiguous” </a:t>
            </a:r>
            <a:r>
              <a:rPr lang="en-US" dirty="0" smtClean="0"/>
              <a:t>for </a:t>
            </a:r>
            <a:r>
              <a:rPr lang="en-US" dirty="0"/>
              <a:t>hiring people with </a:t>
            </a:r>
            <a:r>
              <a:rPr lang="en-US" dirty="0" smtClean="0"/>
              <a:t>disabilities versus retaining workers</a:t>
            </a:r>
            <a:endParaRPr lang="en-CA" dirty="0"/>
          </a:p>
        </p:txBody>
      </p:sp>
      <p:sp>
        <p:nvSpPr>
          <p:cNvPr id="4" name="Slide Number Placeholder 3"/>
          <p:cNvSpPr>
            <a:spLocks noGrp="1"/>
          </p:cNvSpPr>
          <p:nvPr>
            <p:ph type="sldNum" sz="quarter" idx="12"/>
          </p:nvPr>
        </p:nvSpPr>
        <p:spPr/>
        <p:txBody>
          <a:bodyPr/>
          <a:lstStyle/>
          <a:p>
            <a:fld id="{61004DD6-B94B-41A6-B9A5-73174C1093C5}" type="slidenum">
              <a:rPr lang="en-CA" smtClean="0"/>
              <a:pPr/>
              <a:t>14</a:t>
            </a:fld>
            <a:endParaRPr lang="en-CA" dirty="0"/>
          </a:p>
        </p:txBody>
      </p:sp>
    </p:spTree>
    <p:extLst>
      <p:ext uri="{BB962C8B-B14F-4D97-AF65-F5344CB8AC3E}">
        <p14:creationId xmlns="" xmlns:p14="http://schemas.microsoft.com/office/powerpoint/2010/main" val="40015003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Collaborative relationships</a:t>
            </a:r>
            <a:endParaRPr lang="en-CA" b="1" dirty="0"/>
          </a:p>
        </p:txBody>
      </p:sp>
      <p:sp>
        <p:nvSpPr>
          <p:cNvPr id="3" name="Content Placeholder 2"/>
          <p:cNvSpPr>
            <a:spLocks noGrp="1"/>
          </p:cNvSpPr>
          <p:nvPr>
            <p:ph idx="1"/>
          </p:nvPr>
        </p:nvSpPr>
        <p:spPr/>
        <p:txBody>
          <a:bodyPr>
            <a:normAutofit/>
          </a:bodyPr>
          <a:lstStyle/>
          <a:p>
            <a:r>
              <a:rPr lang="en-CA" b="1" dirty="0" smtClean="0"/>
              <a:t>Employer forums </a:t>
            </a:r>
            <a:r>
              <a:rPr lang="en-CA" dirty="0" smtClean="0"/>
              <a:t>can </a:t>
            </a:r>
            <a:r>
              <a:rPr lang="en-CA" dirty="0"/>
              <a:t>be effective </a:t>
            </a:r>
            <a:r>
              <a:rPr lang="en-CA" dirty="0" smtClean="0"/>
              <a:t>vehicles, often at regional or sectoral levels, </a:t>
            </a:r>
            <a:r>
              <a:rPr lang="en-CA" dirty="0"/>
              <a:t>for input by non-governmental actors into </a:t>
            </a:r>
            <a:r>
              <a:rPr lang="en-CA" dirty="0" smtClean="0"/>
              <a:t>active employment measures decision-making:</a:t>
            </a:r>
            <a:endParaRPr lang="en-CA" b="1" dirty="0" smtClean="0"/>
          </a:p>
          <a:p>
            <a:pPr lvl="1"/>
            <a:r>
              <a:rPr lang="en-CA" sz="2400" dirty="0" smtClean="0"/>
              <a:t>bringing </a:t>
            </a:r>
            <a:r>
              <a:rPr lang="en-CA" sz="2400" dirty="0"/>
              <a:t>together leading </a:t>
            </a:r>
            <a:r>
              <a:rPr lang="en-CA" sz="2400" dirty="0" smtClean="0"/>
              <a:t>employers and employer groups </a:t>
            </a:r>
          </a:p>
          <a:p>
            <a:pPr lvl="1"/>
            <a:r>
              <a:rPr lang="en-CA" sz="2400" dirty="0" smtClean="0"/>
              <a:t>raising </a:t>
            </a:r>
            <a:r>
              <a:rPr lang="en-CA" sz="2400" dirty="0"/>
              <a:t>the public profile of the issue of employment of people with </a:t>
            </a:r>
            <a:r>
              <a:rPr lang="en-CA" sz="2400" dirty="0" smtClean="0"/>
              <a:t>disability</a:t>
            </a:r>
          </a:p>
          <a:p>
            <a:pPr lvl="1"/>
            <a:r>
              <a:rPr lang="en-CA" sz="2400" dirty="0" smtClean="0"/>
              <a:t>providing </a:t>
            </a:r>
            <a:r>
              <a:rPr lang="en-CA" sz="2400" dirty="0"/>
              <a:t>a linkage between employers and government </a:t>
            </a:r>
            <a:r>
              <a:rPr lang="en-CA" sz="2400" dirty="0" smtClean="0"/>
              <a:t>officials</a:t>
            </a:r>
          </a:p>
          <a:p>
            <a:pPr lvl="1"/>
            <a:r>
              <a:rPr lang="en-CA" sz="2400" dirty="0" smtClean="0"/>
              <a:t>linking </a:t>
            </a:r>
            <a:r>
              <a:rPr lang="en-CA" sz="2400" dirty="0"/>
              <a:t>people with disabilities with </a:t>
            </a:r>
            <a:r>
              <a:rPr lang="en-CA" sz="2400" dirty="0" smtClean="0"/>
              <a:t>employers</a:t>
            </a:r>
          </a:p>
          <a:p>
            <a:pPr lvl="1"/>
            <a:r>
              <a:rPr lang="en-CA" sz="2400" dirty="0"/>
              <a:t>g</a:t>
            </a:r>
            <a:r>
              <a:rPr lang="en-CA" sz="2400" dirty="0" smtClean="0"/>
              <a:t>enerating inclusive workplace policies and practices </a:t>
            </a:r>
          </a:p>
          <a:p>
            <a:pPr lvl="1"/>
            <a:endParaRPr lang="en-CA" sz="2400" dirty="0"/>
          </a:p>
        </p:txBody>
      </p:sp>
      <p:sp>
        <p:nvSpPr>
          <p:cNvPr id="4" name="Slide Number Placeholder 3"/>
          <p:cNvSpPr>
            <a:spLocks noGrp="1"/>
          </p:cNvSpPr>
          <p:nvPr>
            <p:ph type="sldNum" sz="quarter" idx="12"/>
          </p:nvPr>
        </p:nvSpPr>
        <p:spPr/>
        <p:txBody>
          <a:bodyPr/>
          <a:lstStyle/>
          <a:p>
            <a:fld id="{61004DD6-B94B-41A6-B9A5-73174C1093C5}" type="slidenum">
              <a:rPr lang="en-CA" smtClean="0"/>
              <a:pPr/>
              <a:t>15</a:t>
            </a:fld>
            <a:endParaRPr lang="en-CA" dirty="0"/>
          </a:p>
        </p:txBody>
      </p:sp>
    </p:spTree>
    <p:extLst>
      <p:ext uri="{BB962C8B-B14F-4D97-AF65-F5344CB8AC3E}">
        <p14:creationId xmlns="" xmlns:p14="http://schemas.microsoft.com/office/powerpoint/2010/main" val="30493382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Opportunities for innovation</a:t>
            </a:r>
            <a:endParaRPr lang="en-CA" b="1" dirty="0"/>
          </a:p>
        </p:txBody>
      </p:sp>
      <p:sp>
        <p:nvSpPr>
          <p:cNvPr id="3" name="Content Placeholder 2"/>
          <p:cNvSpPr>
            <a:spLocks noGrp="1"/>
          </p:cNvSpPr>
          <p:nvPr>
            <p:ph idx="1"/>
          </p:nvPr>
        </p:nvSpPr>
        <p:spPr/>
        <p:txBody>
          <a:bodyPr/>
          <a:lstStyle/>
          <a:p>
            <a:r>
              <a:rPr lang="en-CA" dirty="0" smtClean="0"/>
              <a:t>Working together to shift attitudes about people with disability and work</a:t>
            </a:r>
          </a:p>
          <a:p>
            <a:r>
              <a:rPr lang="en-CA" dirty="0" smtClean="0"/>
              <a:t>Funding to help start small businesses by people with disabilities and build capacity of social enterprises</a:t>
            </a:r>
          </a:p>
          <a:p>
            <a:r>
              <a:rPr lang="en-CA" dirty="0" smtClean="0"/>
              <a:t>Strengthening incentives and supports for employers</a:t>
            </a:r>
          </a:p>
          <a:p>
            <a:r>
              <a:rPr lang="en-CA" dirty="0" smtClean="0"/>
              <a:t>Assisting employment service providers to transition from segregated to open labour market approaches </a:t>
            </a:r>
          </a:p>
          <a:p>
            <a:r>
              <a:rPr lang="en-CA" dirty="0" smtClean="0"/>
              <a:t>Enhancing supported employment and more inclusive workplaces </a:t>
            </a:r>
          </a:p>
          <a:p>
            <a:endParaRPr lang="en-CA" dirty="0" smtClean="0"/>
          </a:p>
          <a:p>
            <a:endParaRPr lang="en-CA" dirty="0"/>
          </a:p>
        </p:txBody>
      </p:sp>
      <p:sp>
        <p:nvSpPr>
          <p:cNvPr id="4" name="Slide Number Placeholder 3"/>
          <p:cNvSpPr>
            <a:spLocks noGrp="1"/>
          </p:cNvSpPr>
          <p:nvPr>
            <p:ph type="sldNum" sz="quarter" idx="12"/>
          </p:nvPr>
        </p:nvSpPr>
        <p:spPr/>
        <p:txBody>
          <a:bodyPr/>
          <a:lstStyle/>
          <a:p>
            <a:fld id="{61004DD6-B94B-41A6-B9A5-73174C1093C5}" type="slidenum">
              <a:rPr lang="en-CA" smtClean="0"/>
              <a:pPr/>
              <a:t>16</a:t>
            </a:fld>
            <a:endParaRPr lang="en-C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b="1" dirty="0" smtClean="0"/>
              <a:t>Thank you</a:t>
            </a:r>
            <a:endParaRPr lang="en-CA" b="1" dirty="0"/>
          </a:p>
        </p:txBody>
      </p:sp>
      <p:sp>
        <p:nvSpPr>
          <p:cNvPr id="3" name="Content Placeholder 2"/>
          <p:cNvSpPr>
            <a:spLocks noGrp="1"/>
          </p:cNvSpPr>
          <p:nvPr>
            <p:ph idx="1"/>
          </p:nvPr>
        </p:nvSpPr>
        <p:spPr/>
        <p:txBody>
          <a:bodyPr/>
          <a:lstStyle/>
          <a:p>
            <a:pPr>
              <a:lnSpc>
                <a:spcPct val="80000"/>
              </a:lnSpc>
              <a:buFont typeface="Wingdings" pitchFamily="2" charset="2"/>
              <a:buNone/>
            </a:pPr>
            <a:r>
              <a:rPr lang="en-CA" i="1" dirty="0"/>
              <a:t>Michael J. Prince</a:t>
            </a:r>
          </a:p>
          <a:p>
            <a:pPr>
              <a:lnSpc>
                <a:spcPct val="80000"/>
              </a:lnSpc>
              <a:buFont typeface="Wingdings" pitchFamily="2" charset="2"/>
              <a:buNone/>
            </a:pPr>
            <a:r>
              <a:rPr lang="en-CA" i="1" dirty="0"/>
              <a:t>Lansdowne Professor of Social Policy</a:t>
            </a:r>
          </a:p>
          <a:p>
            <a:pPr>
              <a:lnSpc>
                <a:spcPct val="80000"/>
              </a:lnSpc>
              <a:buFont typeface="Wingdings" pitchFamily="2" charset="2"/>
              <a:buNone/>
            </a:pPr>
            <a:r>
              <a:rPr lang="en-CA" i="1" dirty="0"/>
              <a:t>Faculty of Human and Social Development			</a:t>
            </a:r>
            <a:endParaRPr lang="en-US" sz="3600" b="1" i="1" dirty="0"/>
          </a:p>
          <a:p>
            <a:pPr>
              <a:lnSpc>
                <a:spcPct val="80000"/>
              </a:lnSpc>
              <a:buFont typeface="Wingdings" pitchFamily="2" charset="2"/>
              <a:buNone/>
            </a:pPr>
            <a:r>
              <a:rPr lang="en-CA" i="1" dirty="0"/>
              <a:t>University of Victoria</a:t>
            </a:r>
          </a:p>
          <a:p>
            <a:pPr>
              <a:lnSpc>
                <a:spcPct val="80000"/>
              </a:lnSpc>
              <a:buFont typeface="Wingdings" pitchFamily="2" charset="2"/>
              <a:buNone/>
            </a:pPr>
            <a:r>
              <a:rPr lang="en-CA" i="1" dirty="0">
                <a:hlinkClick r:id="rId2"/>
              </a:rPr>
              <a:t>mprince@uvic.ca</a:t>
            </a:r>
            <a:endParaRPr lang="en-CA" i="1" dirty="0"/>
          </a:p>
          <a:p>
            <a:pPr>
              <a:lnSpc>
                <a:spcPct val="80000"/>
              </a:lnSpc>
              <a:buFont typeface="Wingdings" pitchFamily="2" charset="2"/>
              <a:buNone/>
            </a:pPr>
            <a:endParaRPr lang="en-CA" i="1" dirty="0"/>
          </a:p>
          <a:p>
            <a:pPr>
              <a:lnSpc>
                <a:spcPct val="80000"/>
              </a:lnSpc>
              <a:buFont typeface="Wingdings" pitchFamily="2" charset="2"/>
              <a:buNone/>
            </a:pPr>
            <a:r>
              <a:rPr lang="en-CA" i="1" dirty="0"/>
              <a:t>			</a:t>
            </a:r>
          </a:p>
          <a:p>
            <a:pPr>
              <a:lnSpc>
                <a:spcPct val="80000"/>
              </a:lnSpc>
              <a:buFont typeface="Wingdings" pitchFamily="2" charset="2"/>
              <a:buNone/>
            </a:pPr>
            <a:r>
              <a:rPr lang="en-CA" i="1" dirty="0"/>
              <a:t>Disabling Poverty and Enabling Citizenship CURA</a:t>
            </a:r>
          </a:p>
          <a:p>
            <a:pPr>
              <a:lnSpc>
                <a:spcPct val="80000"/>
              </a:lnSpc>
              <a:buFont typeface="Wingdings" pitchFamily="2" charset="2"/>
              <a:buNone/>
            </a:pPr>
            <a:r>
              <a:rPr lang="en-CA" i="1" dirty="0">
                <a:hlinkClick r:id="rId3"/>
              </a:rPr>
              <a:t>http://www.ccdonline.ca/en/socialpolicy/poverty-citizenship</a:t>
            </a:r>
            <a:r>
              <a:rPr lang="en-CA" i="1" dirty="0"/>
              <a:t> </a:t>
            </a:r>
            <a:endParaRPr lang="en-CA" dirty="0"/>
          </a:p>
          <a:p>
            <a:pPr marL="0" indent="0">
              <a:buNone/>
            </a:pPr>
            <a:endParaRPr lang="en-CA" dirty="0"/>
          </a:p>
        </p:txBody>
      </p:sp>
      <p:sp>
        <p:nvSpPr>
          <p:cNvPr id="4" name="Slide Number Placeholder 3"/>
          <p:cNvSpPr>
            <a:spLocks noGrp="1"/>
          </p:cNvSpPr>
          <p:nvPr>
            <p:ph type="sldNum" sz="quarter" idx="12"/>
          </p:nvPr>
        </p:nvSpPr>
        <p:spPr/>
        <p:txBody>
          <a:bodyPr/>
          <a:lstStyle/>
          <a:p>
            <a:fld id="{61004DD6-B94B-41A6-B9A5-73174C1093C5}" type="slidenum">
              <a:rPr lang="en-CA" smtClean="0"/>
              <a:pPr/>
              <a:t>17</a:t>
            </a:fld>
            <a:endParaRPr lang="en-CA" dirty="0"/>
          </a:p>
        </p:txBody>
      </p:sp>
    </p:spTree>
    <p:extLst>
      <p:ext uri="{BB962C8B-B14F-4D97-AF65-F5344CB8AC3E}">
        <p14:creationId xmlns="" xmlns:p14="http://schemas.microsoft.com/office/powerpoint/2010/main" val="31508223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O</a:t>
            </a:r>
            <a:r>
              <a:rPr lang="en-CA" b="1" dirty="0" smtClean="0"/>
              <a:t>ur focus today</a:t>
            </a:r>
            <a:endParaRPr lang="en-CA" b="1" dirty="0"/>
          </a:p>
        </p:txBody>
      </p:sp>
      <p:sp>
        <p:nvSpPr>
          <p:cNvPr id="3" name="Content Placeholder 2"/>
          <p:cNvSpPr>
            <a:spLocks noGrp="1"/>
          </p:cNvSpPr>
          <p:nvPr>
            <p:ph idx="1"/>
          </p:nvPr>
        </p:nvSpPr>
        <p:spPr/>
        <p:txBody>
          <a:bodyPr>
            <a:normAutofit/>
          </a:bodyPr>
          <a:lstStyle/>
          <a:p>
            <a:r>
              <a:rPr lang="en-CA" dirty="0" smtClean="0"/>
              <a:t>What </a:t>
            </a:r>
            <a:r>
              <a:rPr lang="en-CA" b="1" dirty="0" smtClean="0"/>
              <a:t>policies</a:t>
            </a:r>
            <a:r>
              <a:rPr lang="en-CA" dirty="0" smtClean="0"/>
              <a:t> act as </a:t>
            </a:r>
            <a:r>
              <a:rPr lang="en-CA" b="1" dirty="0" smtClean="0"/>
              <a:t>barriers</a:t>
            </a:r>
            <a:r>
              <a:rPr lang="en-CA" dirty="0" smtClean="0"/>
              <a:t> to the labour market participation of people with disabilities? </a:t>
            </a:r>
          </a:p>
          <a:p>
            <a:endParaRPr lang="en-CA" dirty="0"/>
          </a:p>
          <a:p>
            <a:r>
              <a:rPr lang="en-CA" dirty="0" smtClean="0"/>
              <a:t>What policies act as </a:t>
            </a:r>
            <a:r>
              <a:rPr lang="en-CA" b="1" dirty="0" smtClean="0"/>
              <a:t>facilitators </a:t>
            </a:r>
            <a:r>
              <a:rPr lang="en-CA" dirty="0" smtClean="0"/>
              <a:t>of labour market integration for people with disabilities? </a:t>
            </a:r>
          </a:p>
          <a:p>
            <a:endParaRPr lang="en-CA" b="1" dirty="0"/>
          </a:p>
          <a:p>
            <a:r>
              <a:rPr lang="en-CA" dirty="0" smtClean="0"/>
              <a:t>What </a:t>
            </a:r>
            <a:r>
              <a:rPr lang="en-CA" b="1" dirty="0" smtClean="0"/>
              <a:t>lessons</a:t>
            </a:r>
            <a:r>
              <a:rPr lang="en-CA" dirty="0" smtClean="0"/>
              <a:t> can be drawn from promising employment practices at the </a:t>
            </a:r>
            <a:r>
              <a:rPr lang="en-CA" b="1" dirty="0" smtClean="0"/>
              <a:t>international level</a:t>
            </a:r>
            <a:r>
              <a:rPr lang="en-CA" dirty="0" smtClean="0"/>
              <a:t>?</a:t>
            </a:r>
            <a:endParaRPr lang="en-CA" dirty="0"/>
          </a:p>
        </p:txBody>
      </p:sp>
      <p:sp>
        <p:nvSpPr>
          <p:cNvPr id="4" name="Slide Number Placeholder 3"/>
          <p:cNvSpPr>
            <a:spLocks noGrp="1"/>
          </p:cNvSpPr>
          <p:nvPr>
            <p:ph type="sldNum" sz="quarter" idx="12"/>
          </p:nvPr>
        </p:nvSpPr>
        <p:spPr/>
        <p:txBody>
          <a:bodyPr/>
          <a:lstStyle/>
          <a:p>
            <a:fld id="{61004DD6-B94B-41A6-B9A5-73174C1093C5}" type="slidenum">
              <a:rPr lang="en-CA" smtClean="0"/>
              <a:pPr/>
              <a:t>2</a:t>
            </a:fld>
            <a:endParaRPr lang="en-CA" dirty="0"/>
          </a:p>
        </p:txBody>
      </p:sp>
    </p:spTree>
    <p:extLst>
      <p:ext uri="{BB962C8B-B14F-4D97-AF65-F5344CB8AC3E}">
        <p14:creationId xmlns="" xmlns:p14="http://schemas.microsoft.com/office/powerpoint/2010/main" val="4079666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International sample</a:t>
            </a:r>
            <a:endParaRPr lang="en-CA" b="1" dirty="0"/>
          </a:p>
        </p:txBody>
      </p:sp>
      <p:sp>
        <p:nvSpPr>
          <p:cNvPr id="5" name="Text Placeholder 4"/>
          <p:cNvSpPr>
            <a:spLocks noGrp="1"/>
          </p:cNvSpPr>
          <p:nvPr>
            <p:ph type="body" idx="1"/>
          </p:nvPr>
        </p:nvSpPr>
        <p:spPr/>
        <p:txBody>
          <a:bodyPr/>
          <a:lstStyle/>
          <a:p>
            <a:r>
              <a:rPr lang="en-CA" b="1" i="1" dirty="0" smtClean="0"/>
              <a:t>Anglo-liberal states</a:t>
            </a:r>
            <a:endParaRPr lang="en-CA" b="1" i="1" dirty="0"/>
          </a:p>
        </p:txBody>
      </p:sp>
      <p:sp>
        <p:nvSpPr>
          <p:cNvPr id="6" name="Content Placeholder 5"/>
          <p:cNvSpPr>
            <a:spLocks noGrp="1"/>
          </p:cNvSpPr>
          <p:nvPr>
            <p:ph sz="half" idx="2"/>
          </p:nvPr>
        </p:nvSpPr>
        <p:spPr/>
        <p:txBody>
          <a:bodyPr>
            <a:normAutofit/>
          </a:bodyPr>
          <a:lstStyle/>
          <a:p>
            <a:pPr lvl="1"/>
            <a:r>
              <a:rPr lang="en-CA" dirty="0" smtClean="0"/>
              <a:t>Australia</a:t>
            </a:r>
            <a:endParaRPr lang="en-CA" dirty="0"/>
          </a:p>
          <a:p>
            <a:pPr lvl="1"/>
            <a:r>
              <a:rPr lang="en-CA" dirty="0" smtClean="0"/>
              <a:t>Ireland</a:t>
            </a:r>
            <a:endParaRPr lang="en-CA" dirty="0"/>
          </a:p>
          <a:p>
            <a:pPr lvl="1"/>
            <a:r>
              <a:rPr lang="en-CA" dirty="0" smtClean="0"/>
              <a:t>New </a:t>
            </a:r>
            <a:r>
              <a:rPr lang="en-CA" dirty="0"/>
              <a:t>Zealand</a:t>
            </a:r>
          </a:p>
          <a:p>
            <a:pPr lvl="1"/>
            <a:r>
              <a:rPr lang="en-CA" dirty="0" smtClean="0"/>
              <a:t>United </a:t>
            </a:r>
            <a:r>
              <a:rPr lang="en-CA" dirty="0"/>
              <a:t>Kingdom</a:t>
            </a:r>
          </a:p>
          <a:p>
            <a:pPr lvl="1"/>
            <a:r>
              <a:rPr lang="en-CA" dirty="0"/>
              <a:t>United States of America</a:t>
            </a:r>
          </a:p>
          <a:p>
            <a:endParaRPr lang="en-CA" dirty="0"/>
          </a:p>
        </p:txBody>
      </p:sp>
      <p:sp>
        <p:nvSpPr>
          <p:cNvPr id="7" name="Text Placeholder 6"/>
          <p:cNvSpPr>
            <a:spLocks noGrp="1"/>
          </p:cNvSpPr>
          <p:nvPr>
            <p:ph type="body" sz="quarter" idx="3"/>
          </p:nvPr>
        </p:nvSpPr>
        <p:spPr/>
        <p:txBody>
          <a:bodyPr>
            <a:normAutofit/>
          </a:bodyPr>
          <a:lstStyle/>
          <a:p>
            <a:r>
              <a:rPr lang="en-CA" b="1" i="1" dirty="0" smtClean="0"/>
              <a:t>Scandinavian-European states </a:t>
            </a:r>
            <a:endParaRPr lang="en-CA" b="1" i="1" dirty="0"/>
          </a:p>
        </p:txBody>
      </p:sp>
      <p:sp>
        <p:nvSpPr>
          <p:cNvPr id="8" name="Content Placeholder 7"/>
          <p:cNvSpPr>
            <a:spLocks noGrp="1"/>
          </p:cNvSpPr>
          <p:nvPr>
            <p:ph sz="quarter" idx="4"/>
          </p:nvPr>
        </p:nvSpPr>
        <p:spPr/>
        <p:txBody>
          <a:bodyPr/>
          <a:lstStyle/>
          <a:p>
            <a:pPr lvl="1"/>
            <a:r>
              <a:rPr lang="en-CA" dirty="0"/>
              <a:t>Denmark</a:t>
            </a:r>
          </a:p>
          <a:p>
            <a:pPr lvl="1"/>
            <a:r>
              <a:rPr lang="en-CA" dirty="0" smtClean="0"/>
              <a:t>Finland</a:t>
            </a:r>
          </a:p>
          <a:p>
            <a:pPr lvl="1"/>
            <a:r>
              <a:rPr lang="en-CA" dirty="0" smtClean="0"/>
              <a:t>Netherlands</a:t>
            </a:r>
          </a:p>
          <a:p>
            <a:pPr lvl="1"/>
            <a:r>
              <a:rPr lang="en-CA" dirty="0"/>
              <a:t>Norway</a:t>
            </a:r>
          </a:p>
          <a:p>
            <a:pPr lvl="1"/>
            <a:r>
              <a:rPr lang="en-CA" dirty="0" smtClean="0"/>
              <a:t>Sweden</a:t>
            </a:r>
          </a:p>
          <a:p>
            <a:pPr lvl="1"/>
            <a:endParaRPr lang="en-CA" dirty="0"/>
          </a:p>
          <a:p>
            <a:pPr lvl="1"/>
            <a:endParaRPr lang="en-CA" dirty="0" smtClean="0"/>
          </a:p>
          <a:p>
            <a:endParaRPr lang="en-CA" dirty="0"/>
          </a:p>
        </p:txBody>
      </p:sp>
      <p:sp>
        <p:nvSpPr>
          <p:cNvPr id="4" name="Slide Number Placeholder 3"/>
          <p:cNvSpPr>
            <a:spLocks noGrp="1"/>
          </p:cNvSpPr>
          <p:nvPr>
            <p:ph type="sldNum" sz="quarter" idx="12"/>
          </p:nvPr>
        </p:nvSpPr>
        <p:spPr/>
        <p:txBody>
          <a:bodyPr/>
          <a:lstStyle/>
          <a:p>
            <a:fld id="{61004DD6-B94B-41A6-B9A5-73174C1093C5}" type="slidenum">
              <a:rPr lang="en-CA" smtClean="0"/>
              <a:pPr/>
              <a:t>3</a:t>
            </a:fld>
            <a:endParaRPr lang="en-CA" dirty="0"/>
          </a:p>
        </p:txBody>
      </p:sp>
    </p:spTree>
    <p:extLst>
      <p:ext uri="{BB962C8B-B14F-4D97-AF65-F5344CB8AC3E}">
        <p14:creationId xmlns="" xmlns:p14="http://schemas.microsoft.com/office/powerpoint/2010/main" val="17780580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CA" b="1" dirty="0"/>
              <a:t>Sources</a:t>
            </a:r>
            <a:endParaRPr lang="en-CA" dirty="0"/>
          </a:p>
        </p:txBody>
      </p:sp>
      <p:sp>
        <p:nvSpPr>
          <p:cNvPr id="9" name="Content Placeholder 8"/>
          <p:cNvSpPr>
            <a:spLocks noGrp="1"/>
          </p:cNvSpPr>
          <p:nvPr>
            <p:ph idx="1"/>
          </p:nvPr>
        </p:nvSpPr>
        <p:spPr/>
        <p:txBody>
          <a:bodyPr>
            <a:normAutofit fontScale="77500" lnSpcReduction="20000"/>
          </a:bodyPr>
          <a:lstStyle/>
          <a:p>
            <a:r>
              <a:rPr lang="en-CA" sz="2300" dirty="0"/>
              <a:t>Prince (2006) </a:t>
            </a:r>
            <a:r>
              <a:rPr lang="en-CA" sz="2300" b="1" dirty="0"/>
              <a:t>International Best Practices In Service Delivery For People With Disabilities: Lessons </a:t>
            </a:r>
            <a:r>
              <a:rPr lang="en-CA" sz="2300" b="1" dirty="0" smtClean="0"/>
              <a:t>from </a:t>
            </a:r>
            <a:r>
              <a:rPr lang="en-CA" sz="2300" b="1" dirty="0"/>
              <a:t>o</a:t>
            </a:r>
            <a:r>
              <a:rPr lang="en-CA" sz="2300" b="1" dirty="0" smtClean="0"/>
              <a:t>ther </a:t>
            </a:r>
            <a:r>
              <a:rPr lang="en-CA" sz="2300" b="1" dirty="0"/>
              <a:t>c</a:t>
            </a:r>
            <a:r>
              <a:rPr lang="en-CA" sz="2300" b="1" dirty="0" smtClean="0"/>
              <a:t>ountries and </a:t>
            </a:r>
            <a:r>
              <a:rPr lang="en-CA" sz="2300" b="1" dirty="0"/>
              <a:t>o</a:t>
            </a:r>
            <a:r>
              <a:rPr lang="en-CA" sz="2300" b="1" dirty="0" smtClean="0"/>
              <a:t>ptions for </a:t>
            </a:r>
            <a:r>
              <a:rPr lang="en-CA" sz="2300" b="1" dirty="0"/>
              <a:t>Service Canada</a:t>
            </a:r>
          </a:p>
          <a:p>
            <a:endParaRPr lang="en-CA" sz="2300" dirty="0"/>
          </a:p>
          <a:p>
            <a:r>
              <a:rPr lang="en-CA" sz="2300" dirty="0"/>
              <a:t>Prince (2007)</a:t>
            </a:r>
            <a:r>
              <a:rPr lang="en-US" sz="2300" b="1" dirty="0"/>
              <a:t> Labour Market Participation of Canadians with Disabilities:</a:t>
            </a:r>
            <a:r>
              <a:rPr lang="en-CA" sz="2300" b="1" dirty="0"/>
              <a:t> </a:t>
            </a:r>
            <a:r>
              <a:rPr lang="en-US" sz="2300" b="1" dirty="0"/>
              <a:t>Trends, Barriers, Facilitators, Policy Lessons and Options for Positive Outcomes</a:t>
            </a:r>
            <a:endParaRPr lang="en-CA" sz="2300" dirty="0"/>
          </a:p>
          <a:p>
            <a:endParaRPr lang="en-CA" sz="2300" dirty="0"/>
          </a:p>
          <a:p>
            <a:r>
              <a:rPr lang="en-CA" sz="2300" dirty="0"/>
              <a:t>Prince (2010) </a:t>
            </a:r>
            <a:r>
              <a:rPr lang="en-CA" sz="2300" b="1" dirty="0"/>
              <a:t>New Strategic Directions for Active Employment Measures for Persons with Disabilities: A Literature Review and Policy Research Agenda </a:t>
            </a:r>
            <a:endParaRPr lang="en-CA" sz="2300" b="1" dirty="0" smtClean="0"/>
          </a:p>
          <a:p>
            <a:endParaRPr lang="en-CA" sz="2300" b="1" dirty="0" smtClean="0"/>
          </a:p>
          <a:p>
            <a:r>
              <a:rPr lang="en-CA" sz="2300" dirty="0" smtClean="0"/>
              <a:t>OECD (2010) </a:t>
            </a:r>
            <a:r>
              <a:rPr lang="en-CA" sz="2300" b="1" dirty="0" smtClean="0"/>
              <a:t>Sickness, Disability and Work: Breaking the Barriers</a:t>
            </a:r>
            <a:endParaRPr lang="en-CA" sz="2300" dirty="0"/>
          </a:p>
          <a:p>
            <a:pPr marL="114300" indent="0">
              <a:buNone/>
            </a:pPr>
            <a:endParaRPr lang="en-CA" sz="2300" dirty="0"/>
          </a:p>
          <a:p>
            <a:r>
              <a:rPr lang="en-CA" sz="2300" dirty="0"/>
              <a:t>Prince (2011)</a:t>
            </a:r>
            <a:r>
              <a:rPr lang="en-CA" sz="2300" b="1" dirty="0"/>
              <a:t> Gaining, Maintaining And Returning To Employment:</a:t>
            </a:r>
            <a:r>
              <a:rPr lang="en-CA" sz="2300" b="1" i="1" dirty="0"/>
              <a:t> </a:t>
            </a:r>
            <a:r>
              <a:rPr lang="en-CA" sz="2300" b="1" dirty="0"/>
              <a:t>A Synthesis Report On Challenges And Successes Of People With Disabilities In </a:t>
            </a:r>
            <a:r>
              <a:rPr lang="en-CA" sz="2300" b="1" dirty="0" smtClean="0"/>
              <a:t>Canada</a:t>
            </a:r>
          </a:p>
          <a:p>
            <a:endParaRPr lang="en-CA" sz="2300" b="1" dirty="0" smtClean="0"/>
          </a:p>
          <a:p>
            <a:r>
              <a:rPr lang="en-CA" sz="2300" dirty="0" smtClean="0"/>
              <a:t>World Health Organization (2011) </a:t>
            </a:r>
            <a:r>
              <a:rPr lang="en-CA" sz="2300" b="1" dirty="0" smtClean="0"/>
              <a:t>World Report on Disability </a:t>
            </a:r>
            <a:endParaRPr lang="en-CA" sz="2300" dirty="0" smtClean="0"/>
          </a:p>
          <a:p>
            <a:pPr>
              <a:buNone/>
            </a:pPr>
            <a:endParaRPr lang="en-CA" b="1" i="1" dirty="0"/>
          </a:p>
          <a:p>
            <a:endParaRPr lang="en-CA" dirty="0"/>
          </a:p>
        </p:txBody>
      </p:sp>
      <p:sp>
        <p:nvSpPr>
          <p:cNvPr id="7" name="Slide Number Placeholder 6"/>
          <p:cNvSpPr>
            <a:spLocks noGrp="1"/>
          </p:cNvSpPr>
          <p:nvPr>
            <p:ph type="sldNum" sz="quarter" idx="12"/>
          </p:nvPr>
        </p:nvSpPr>
        <p:spPr/>
        <p:txBody>
          <a:bodyPr/>
          <a:lstStyle/>
          <a:p>
            <a:fld id="{61004DD6-B94B-41A6-B9A5-73174C1093C5}" type="slidenum">
              <a:rPr lang="en-CA" smtClean="0"/>
              <a:pPr/>
              <a:t>4</a:t>
            </a:fld>
            <a:endParaRPr lang="en-CA" dirty="0"/>
          </a:p>
        </p:txBody>
      </p:sp>
    </p:spTree>
    <p:extLst>
      <p:ext uri="{BB962C8B-B14F-4D97-AF65-F5344CB8AC3E}">
        <p14:creationId xmlns="" xmlns:p14="http://schemas.microsoft.com/office/powerpoint/2010/main" val="9042932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CA" b="1" dirty="0" smtClean="0"/>
              <a:t>Active labour market programs</a:t>
            </a:r>
            <a:endParaRPr lang="en-CA" b="1" dirty="0"/>
          </a:p>
        </p:txBody>
      </p:sp>
      <p:sp>
        <p:nvSpPr>
          <p:cNvPr id="9" name="Content Placeholder 8"/>
          <p:cNvSpPr>
            <a:spLocks noGrp="1"/>
          </p:cNvSpPr>
          <p:nvPr>
            <p:ph idx="1"/>
          </p:nvPr>
        </p:nvSpPr>
        <p:spPr/>
        <p:txBody>
          <a:bodyPr>
            <a:normAutofit lnSpcReduction="10000"/>
          </a:bodyPr>
          <a:lstStyle/>
          <a:p>
            <a:pPr>
              <a:buNone/>
            </a:pPr>
            <a:r>
              <a:rPr lang="en-US" u="sng" dirty="0" smtClean="0"/>
              <a:t>Active </a:t>
            </a:r>
            <a:r>
              <a:rPr lang="en-US" u="sng" dirty="0"/>
              <a:t>labour market </a:t>
            </a:r>
            <a:r>
              <a:rPr lang="en-US" u="sng" dirty="0" smtClean="0"/>
              <a:t>programming</a:t>
            </a:r>
            <a:r>
              <a:rPr lang="en-US" dirty="0" smtClean="0"/>
              <a:t>:</a:t>
            </a:r>
          </a:p>
          <a:p>
            <a:pPr lvl="1"/>
            <a:r>
              <a:rPr lang="en-US" sz="2400" dirty="0" smtClean="0"/>
              <a:t>public </a:t>
            </a:r>
            <a:r>
              <a:rPr lang="en-US" sz="2400" dirty="0"/>
              <a:t>employment services and </a:t>
            </a:r>
            <a:r>
              <a:rPr lang="en-US" sz="2400" dirty="0" smtClean="0"/>
              <a:t>administration </a:t>
            </a:r>
          </a:p>
          <a:p>
            <a:pPr lvl="1"/>
            <a:r>
              <a:rPr lang="en-US" sz="2400" dirty="0" smtClean="0"/>
              <a:t>training </a:t>
            </a:r>
            <a:r>
              <a:rPr lang="en-US" sz="2400" dirty="0"/>
              <a:t>and special support for </a:t>
            </a:r>
            <a:r>
              <a:rPr lang="en-US" sz="2400" dirty="0" smtClean="0"/>
              <a:t>apprenticeship </a:t>
            </a:r>
          </a:p>
          <a:p>
            <a:pPr lvl="1"/>
            <a:r>
              <a:rPr lang="en-US" sz="2400" dirty="0" smtClean="0"/>
              <a:t>job </a:t>
            </a:r>
            <a:r>
              <a:rPr lang="en-US" sz="2400" dirty="0"/>
              <a:t>rotation and job sharing </a:t>
            </a:r>
            <a:r>
              <a:rPr lang="en-US" sz="2400" dirty="0" smtClean="0"/>
              <a:t>measures </a:t>
            </a:r>
          </a:p>
          <a:p>
            <a:pPr lvl="1"/>
            <a:r>
              <a:rPr lang="en-US" sz="2400" dirty="0" smtClean="0"/>
              <a:t>employment </a:t>
            </a:r>
            <a:r>
              <a:rPr lang="en-US" sz="2400" dirty="0"/>
              <a:t>incentives for recruitment and job </a:t>
            </a:r>
            <a:r>
              <a:rPr lang="en-US" sz="2400" dirty="0" smtClean="0"/>
              <a:t>maintenance</a:t>
            </a:r>
          </a:p>
          <a:p>
            <a:pPr lvl="1"/>
            <a:r>
              <a:rPr lang="en-US" sz="2400" dirty="0" smtClean="0"/>
              <a:t>supported </a:t>
            </a:r>
            <a:r>
              <a:rPr lang="en-US" sz="2400" dirty="0"/>
              <a:t>employment and </a:t>
            </a:r>
            <a:r>
              <a:rPr lang="en-US" sz="2400" dirty="0" smtClean="0"/>
              <a:t>rehabilitation </a:t>
            </a:r>
          </a:p>
          <a:p>
            <a:pPr lvl="1"/>
            <a:r>
              <a:rPr lang="en-US" sz="2400" dirty="0" smtClean="0"/>
              <a:t>direct </a:t>
            </a:r>
            <a:r>
              <a:rPr lang="en-US" sz="2400" dirty="0"/>
              <a:t>job creation </a:t>
            </a:r>
            <a:r>
              <a:rPr lang="en-US" sz="2400" dirty="0" smtClean="0"/>
              <a:t> </a:t>
            </a:r>
          </a:p>
          <a:p>
            <a:pPr lvl="1"/>
            <a:r>
              <a:rPr lang="en-US" sz="2400" dirty="0" smtClean="0"/>
              <a:t>start-incentives </a:t>
            </a:r>
            <a:r>
              <a:rPr lang="en-US" sz="2400" dirty="0"/>
              <a:t>for self-employment and </a:t>
            </a:r>
            <a:r>
              <a:rPr lang="en-US" sz="2400" dirty="0" smtClean="0"/>
              <a:t>micro-finance for businesses </a:t>
            </a:r>
            <a:endParaRPr lang="en-CA" sz="2400" dirty="0" smtClean="0"/>
          </a:p>
          <a:p>
            <a:pPr>
              <a:buNone/>
            </a:pPr>
            <a:r>
              <a:rPr lang="en-US" u="sng" dirty="0" smtClean="0"/>
              <a:t>Related measures</a:t>
            </a:r>
            <a:r>
              <a:rPr lang="en-US" sz="2800" dirty="0" smtClean="0"/>
              <a:t>: </a:t>
            </a:r>
            <a:r>
              <a:rPr lang="en-US" dirty="0" smtClean="0"/>
              <a:t>laws and regulations, income benefit systems, social marketing campaigns</a:t>
            </a:r>
          </a:p>
          <a:p>
            <a:pPr>
              <a:buNone/>
            </a:pPr>
            <a:endParaRPr lang="en-US" sz="2800" dirty="0" smtClean="0"/>
          </a:p>
          <a:p>
            <a:pPr lvl="1">
              <a:buNone/>
            </a:pPr>
            <a:endParaRPr lang="en-US" sz="2400" dirty="0" smtClean="0"/>
          </a:p>
        </p:txBody>
      </p:sp>
      <p:sp>
        <p:nvSpPr>
          <p:cNvPr id="7" name="Slide Number Placeholder 6"/>
          <p:cNvSpPr>
            <a:spLocks noGrp="1"/>
          </p:cNvSpPr>
          <p:nvPr>
            <p:ph type="sldNum" sz="quarter" idx="12"/>
          </p:nvPr>
        </p:nvSpPr>
        <p:spPr/>
        <p:txBody>
          <a:bodyPr/>
          <a:lstStyle/>
          <a:p>
            <a:fld id="{61004DD6-B94B-41A6-B9A5-73174C1093C5}" type="slidenum">
              <a:rPr lang="en-CA" smtClean="0"/>
              <a:pPr/>
              <a:t>5</a:t>
            </a:fld>
            <a:endParaRPr lang="en-CA" dirty="0"/>
          </a:p>
        </p:txBody>
      </p:sp>
    </p:spTree>
    <p:extLst>
      <p:ext uri="{BB962C8B-B14F-4D97-AF65-F5344CB8AC3E}">
        <p14:creationId xmlns="" xmlns:p14="http://schemas.microsoft.com/office/powerpoint/2010/main" val="33307078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b="1" dirty="0"/>
              <a:t>I</a:t>
            </a:r>
            <a:r>
              <a:rPr lang="en-CA" b="1" dirty="0" smtClean="0"/>
              <a:t>nternational trends</a:t>
            </a:r>
            <a:endParaRPr lang="en-CA" b="1" dirty="0"/>
          </a:p>
        </p:txBody>
      </p:sp>
      <p:sp>
        <p:nvSpPr>
          <p:cNvPr id="3" name="Content Placeholder 2"/>
          <p:cNvSpPr>
            <a:spLocks noGrp="1"/>
          </p:cNvSpPr>
          <p:nvPr>
            <p:ph idx="1"/>
          </p:nvPr>
        </p:nvSpPr>
        <p:spPr/>
        <p:txBody>
          <a:bodyPr>
            <a:normAutofit fontScale="92500" lnSpcReduction="20000"/>
          </a:bodyPr>
          <a:lstStyle/>
          <a:p>
            <a:r>
              <a:rPr lang="en-CA" dirty="0"/>
              <a:t>T</a:t>
            </a:r>
            <a:r>
              <a:rPr lang="en-CA" dirty="0" smtClean="0"/>
              <a:t>he </a:t>
            </a:r>
            <a:r>
              <a:rPr lang="en-CA" dirty="0"/>
              <a:t>employment rate for disabled persons in most industrial countries falls within a range of between </a:t>
            </a:r>
            <a:r>
              <a:rPr lang="en-CA" dirty="0" smtClean="0"/>
              <a:t>30% </a:t>
            </a:r>
            <a:r>
              <a:rPr lang="en-CA" dirty="0"/>
              <a:t>to </a:t>
            </a:r>
            <a:r>
              <a:rPr lang="en-CA" dirty="0" smtClean="0"/>
              <a:t>50%</a:t>
            </a:r>
          </a:p>
          <a:p>
            <a:endParaRPr lang="en-CA" dirty="0" smtClean="0"/>
          </a:p>
          <a:p>
            <a:r>
              <a:rPr lang="en-CA" dirty="0"/>
              <a:t>E</a:t>
            </a:r>
            <a:r>
              <a:rPr lang="en-CA" dirty="0" smtClean="0"/>
              <a:t>mployment </a:t>
            </a:r>
            <a:r>
              <a:rPr lang="en-CA" dirty="0"/>
              <a:t>rates of people with disability </a:t>
            </a:r>
            <a:r>
              <a:rPr lang="en-CA" dirty="0" smtClean="0"/>
              <a:t>from the </a:t>
            </a:r>
            <a:r>
              <a:rPr lang="en-CA" dirty="0"/>
              <a:t>mid-1990s to the mid-2000s declined in eight </a:t>
            </a:r>
            <a:r>
              <a:rPr lang="en-CA" dirty="0" smtClean="0"/>
              <a:t>countries; </a:t>
            </a:r>
            <a:r>
              <a:rPr lang="en-CA" dirty="0"/>
              <a:t>remained steady in another eight </a:t>
            </a:r>
            <a:r>
              <a:rPr lang="en-CA" dirty="0" smtClean="0"/>
              <a:t>countries; </a:t>
            </a:r>
            <a:r>
              <a:rPr lang="en-CA" dirty="0"/>
              <a:t>and increased in </a:t>
            </a:r>
            <a:r>
              <a:rPr lang="en-CA" dirty="0" smtClean="0"/>
              <a:t>seven countries</a:t>
            </a:r>
          </a:p>
          <a:p>
            <a:pPr>
              <a:buNone/>
            </a:pPr>
            <a:endParaRPr lang="en-CA" dirty="0" smtClean="0"/>
          </a:p>
          <a:p>
            <a:r>
              <a:rPr lang="en-CA" dirty="0" smtClean="0"/>
              <a:t>Canada realized a moderate increase in the average annual growth on the employment rate of people with a disability as did Finland and the Netherlands, with relatively stronger growth rates in Ireland, Mexico, Spain and the UK </a:t>
            </a:r>
          </a:p>
          <a:p>
            <a:pPr>
              <a:buNone/>
            </a:pPr>
            <a:endParaRPr lang="en-CA" dirty="0" smtClean="0"/>
          </a:p>
          <a:p>
            <a:r>
              <a:rPr lang="en-CA" dirty="0" smtClean="0"/>
              <a:t>People with disabilities are more likely than people without disability to be in  short-term and part-time employment, self-employment, and in the “informal economy” </a:t>
            </a:r>
          </a:p>
          <a:p>
            <a:endParaRPr lang="en-CA" dirty="0" smtClean="0"/>
          </a:p>
        </p:txBody>
      </p:sp>
      <p:sp>
        <p:nvSpPr>
          <p:cNvPr id="4" name="Slide Number Placeholder 3"/>
          <p:cNvSpPr>
            <a:spLocks noGrp="1"/>
          </p:cNvSpPr>
          <p:nvPr>
            <p:ph type="sldNum" sz="quarter" idx="12"/>
          </p:nvPr>
        </p:nvSpPr>
        <p:spPr/>
        <p:txBody>
          <a:bodyPr/>
          <a:lstStyle/>
          <a:p>
            <a:fld id="{61004DD6-B94B-41A6-B9A5-73174C1093C5}" type="slidenum">
              <a:rPr lang="en-CA" smtClean="0"/>
              <a:pPr/>
              <a:t>6</a:t>
            </a:fld>
            <a:endParaRPr lang="en-CA" dirty="0"/>
          </a:p>
        </p:txBody>
      </p:sp>
    </p:spTree>
    <p:extLst>
      <p:ext uri="{BB962C8B-B14F-4D97-AF65-F5344CB8AC3E}">
        <p14:creationId xmlns="" xmlns:p14="http://schemas.microsoft.com/office/powerpoint/2010/main" val="570620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b="1" dirty="0" smtClean="0"/>
              <a:t/>
            </a:r>
            <a:br>
              <a:rPr lang="en-US" b="1" dirty="0" smtClean="0"/>
            </a:br>
            <a:r>
              <a:rPr lang="en-US" b="1" dirty="0" smtClean="0"/>
              <a:t>Disability-related </a:t>
            </a:r>
            <a:r>
              <a:rPr lang="en-US" b="1" dirty="0"/>
              <a:t>a</a:t>
            </a:r>
            <a:r>
              <a:rPr lang="en-US" b="1" dirty="0" smtClean="0"/>
              <a:t>ctivation </a:t>
            </a:r>
            <a:r>
              <a:rPr lang="en-US" b="1" dirty="0"/>
              <a:t>m</a:t>
            </a:r>
            <a:r>
              <a:rPr lang="en-US" b="1" dirty="0" smtClean="0"/>
              <a:t>easures: policy types </a:t>
            </a:r>
            <a:r>
              <a:rPr lang="en-US" b="1" dirty="0"/>
              <a:t>and t</a:t>
            </a:r>
            <a:r>
              <a:rPr lang="en-US" b="1" dirty="0" smtClean="0"/>
              <a:t>arget groups </a:t>
            </a:r>
            <a:r>
              <a:rPr lang="en-CA" dirty="0"/>
              <a:t/>
            </a:r>
            <a:br>
              <a:rPr lang="en-CA" dirty="0"/>
            </a:br>
            <a:endParaRPr lang="en-CA" dirty="0"/>
          </a:p>
        </p:txBody>
      </p:sp>
      <p:graphicFrame>
        <p:nvGraphicFramePr>
          <p:cNvPr id="7" name="Content Placeholder 6"/>
          <p:cNvGraphicFramePr>
            <a:graphicFrameLocks noGrp="1"/>
          </p:cNvGraphicFramePr>
          <p:nvPr>
            <p:ph idx="1"/>
          </p:nvPr>
        </p:nvGraphicFramePr>
        <p:xfrm>
          <a:off x="1588770" y="1935480"/>
          <a:ext cx="5966460" cy="4206240"/>
        </p:xfrm>
        <a:graphic>
          <a:graphicData uri="http://schemas.openxmlformats.org/drawingml/2006/table">
            <a:tbl>
              <a:tblPr firstRow="1" firstCol="1" bandRow="1" bandCol="1">
                <a:tableStyleId>{5C22544A-7EE6-4342-B048-85BDC9FD1C3A}</a:tableStyleId>
              </a:tblPr>
              <a:tblGrid>
                <a:gridCol w="1052195"/>
                <a:gridCol w="2291080"/>
                <a:gridCol w="2623185"/>
              </a:tblGrid>
              <a:tr h="0">
                <a:tc>
                  <a:txBody>
                    <a:bodyPr/>
                    <a:lstStyle/>
                    <a:p>
                      <a:pPr algn="l">
                        <a:spcAft>
                          <a:spcPts val="0"/>
                        </a:spcAft>
                      </a:pPr>
                      <a:r>
                        <a:rPr lang="en-US" sz="1200" dirty="0">
                          <a:effectLst/>
                        </a:rPr>
                        <a:t>Types</a:t>
                      </a:r>
                      <a:endParaRPr lang="en-CA" sz="1200" dirty="0">
                        <a:effectLst/>
                        <a:latin typeface="Times New Roman"/>
                        <a:ea typeface="Times New Roman"/>
                      </a:endParaRPr>
                    </a:p>
                  </a:txBody>
                  <a:tcPr marL="68580" marR="68580" marT="0" marB="0"/>
                </a:tc>
                <a:tc>
                  <a:txBody>
                    <a:bodyPr/>
                    <a:lstStyle/>
                    <a:p>
                      <a:pPr algn="ctr">
                        <a:spcAft>
                          <a:spcPts val="0"/>
                        </a:spcAft>
                      </a:pPr>
                      <a:r>
                        <a:rPr lang="en-US" sz="1200" dirty="0">
                          <a:effectLst/>
                        </a:rPr>
                        <a:t>Persons with Disability</a:t>
                      </a:r>
                      <a:endParaRPr lang="en-CA" sz="1200" dirty="0">
                        <a:effectLst/>
                        <a:latin typeface="Times New Roman"/>
                        <a:ea typeface="Times New Roman"/>
                      </a:endParaRPr>
                    </a:p>
                  </a:txBody>
                  <a:tcPr marL="68580" marR="68580" marT="0" marB="0"/>
                </a:tc>
                <a:tc>
                  <a:txBody>
                    <a:bodyPr/>
                    <a:lstStyle/>
                    <a:p>
                      <a:pPr algn="ctr">
                        <a:spcAft>
                          <a:spcPts val="0"/>
                        </a:spcAft>
                      </a:pPr>
                      <a:r>
                        <a:rPr lang="en-US" sz="1200" dirty="0">
                          <a:effectLst/>
                        </a:rPr>
                        <a:t>Employers</a:t>
                      </a:r>
                      <a:endParaRPr lang="en-CA" sz="1200" dirty="0">
                        <a:effectLst/>
                        <a:latin typeface="Times New Roman"/>
                        <a:ea typeface="Times New Roman"/>
                      </a:endParaRPr>
                    </a:p>
                  </a:txBody>
                  <a:tcPr marL="68580" marR="68580" marT="0" marB="0"/>
                </a:tc>
              </a:tr>
              <a:tr h="0">
                <a:tc>
                  <a:txBody>
                    <a:bodyPr/>
                    <a:lstStyle/>
                    <a:p>
                      <a:pPr algn="l">
                        <a:spcAft>
                          <a:spcPts val="0"/>
                        </a:spcAft>
                      </a:pPr>
                      <a:r>
                        <a:rPr lang="en-US" sz="1200" dirty="0">
                          <a:effectLst/>
                        </a:rPr>
                        <a:t> </a:t>
                      </a:r>
                      <a:endParaRPr lang="en-CA" sz="1200" dirty="0">
                        <a:effectLst/>
                      </a:endParaRPr>
                    </a:p>
                    <a:p>
                      <a:pPr algn="l">
                        <a:spcAft>
                          <a:spcPts val="0"/>
                        </a:spcAft>
                      </a:pPr>
                      <a:r>
                        <a:rPr lang="en-US" sz="1200" dirty="0">
                          <a:effectLst/>
                        </a:rPr>
                        <a:t>Incentives and supports</a:t>
                      </a:r>
                      <a:endParaRPr lang="en-CA" sz="1200" dirty="0">
                        <a:effectLst/>
                      </a:endParaRPr>
                    </a:p>
                    <a:p>
                      <a:pPr algn="l">
                        <a:spcAft>
                          <a:spcPts val="0"/>
                        </a:spcAft>
                      </a:pPr>
                      <a:r>
                        <a:rPr lang="en-US" sz="1200" dirty="0">
                          <a:effectLst/>
                        </a:rPr>
                        <a:t> </a:t>
                      </a:r>
                      <a:endParaRPr lang="en-CA" sz="1200" dirty="0">
                        <a:effectLst/>
                      </a:endParaRPr>
                    </a:p>
                    <a:p>
                      <a:pPr algn="l">
                        <a:spcAft>
                          <a:spcPts val="0"/>
                        </a:spcAft>
                      </a:pPr>
                      <a:r>
                        <a:rPr lang="en-US" sz="1200" dirty="0">
                          <a:effectLst/>
                        </a:rPr>
                        <a:t> </a:t>
                      </a:r>
                      <a:endParaRPr lang="en-CA" sz="1200" dirty="0">
                        <a:effectLst/>
                        <a:latin typeface="Times New Roman"/>
                        <a:ea typeface="Times New Roman"/>
                      </a:endParaRPr>
                    </a:p>
                  </a:txBody>
                  <a:tcPr marL="68580" marR="68580" marT="0" marB="0"/>
                </a:tc>
                <a:tc>
                  <a:txBody>
                    <a:bodyPr/>
                    <a:lstStyle/>
                    <a:p>
                      <a:pPr algn="l">
                        <a:spcAft>
                          <a:spcPts val="0"/>
                        </a:spcAft>
                      </a:pPr>
                      <a:r>
                        <a:rPr lang="en-US" sz="1200" dirty="0">
                          <a:effectLst/>
                        </a:rPr>
                        <a:t> </a:t>
                      </a:r>
                      <a:endParaRPr lang="en-CA" sz="1200" dirty="0">
                        <a:effectLst/>
                      </a:endParaRPr>
                    </a:p>
                    <a:p>
                      <a:pPr algn="l">
                        <a:spcAft>
                          <a:spcPts val="0"/>
                        </a:spcAft>
                      </a:pPr>
                      <a:r>
                        <a:rPr lang="en-US" sz="1200" dirty="0">
                          <a:effectLst/>
                        </a:rPr>
                        <a:t>Vocational rehabilitation</a:t>
                      </a:r>
                      <a:endParaRPr lang="en-CA" sz="1200" dirty="0">
                        <a:effectLst/>
                      </a:endParaRPr>
                    </a:p>
                    <a:p>
                      <a:pPr algn="l">
                        <a:spcAft>
                          <a:spcPts val="0"/>
                        </a:spcAft>
                      </a:pPr>
                      <a:r>
                        <a:rPr lang="en-US" sz="1200" dirty="0">
                          <a:effectLst/>
                        </a:rPr>
                        <a:t>Work tax credits</a:t>
                      </a:r>
                      <a:endParaRPr lang="en-CA" sz="1200" dirty="0">
                        <a:effectLst/>
                      </a:endParaRPr>
                    </a:p>
                    <a:p>
                      <a:pPr algn="l">
                        <a:spcAft>
                          <a:spcPts val="0"/>
                        </a:spcAft>
                      </a:pPr>
                      <a:r>
                        <a:rPr lang="en-US" sz="1200" dirty="0">
                          <a:effectLst/>
                        </a:rPr>
                        <a:t>Self-employment assistance</a:t>
                      </a:r>
                      <a:endParaRPr lang="en-CA" sz="1200" dirty="0">
                        <a:effectLst/>
                      </a:endParaRPr>
                    </a:p>
                    <a:p>
                      <a:pPr algn="l">
                        <a:spcAft>
                          <a:spcPts val="0"/>
                        </a:spcAft>
                      </a:pPr>
                      <a:r>
                        <a:rPr lang="en-US" sz="1200" dirty="0">
                          <a:effectLst/>
                        </a:rPr>
                        <a:t>Job creation partnerships</a:t>
                      </a:r>
                      <a:endParaRPr lang="en-CA" sz="1200" dirty="0">
                        <a:effectLst/>
                      </a:endParaRPr>
                    </a:p>
                    <a:p>
                      <a:pPr algn="l">
                        <a:spcAft>
                          <a:spcPts val="0"/>
                        </a:spcAft>
                      </a:pPr>
                      <a:r>
                        <a:rPr lang="en-US" sz="1200" dirty="0">
                          <a:effectLst/>
                        </a:rPr>
                        <a:t>Skills development</a:t>
                      </a:r>
                      <a:endParaRPr lang="en-CA" sz="1200" dirty="0">
                        <a:effectLst/>
                      </a:endParaRPr>
                    </a:p>
                    <a:p>
                      <a:pPr algn="l">
                        <a:spcAft>
                          <a:spcPts val="0"/>
                        </a:spcAft>
                      </a:pPr>
                      <a:r>
                        <a:rPr lang="en-US" sz="1200" dirty="0">
                          <a:effectLst/>
                        </a:rPr>
                        <a:t>Individual counseling</a:t>
                      </a:r>
                      <a:endParaRPr lang="en-CA" sz="1200" dirty="0">
                        <a:effectLst/>
                      </a:endParaRPr>
                    </a:p>
                    <a:p>
                      <a:pPr algn="l">
                        <a:spcAft>
                          <a:spcPts val="0"/>
                        </a:spcAft>
                      </a:pPr>
                      <a:r>
                        <a:rPr lang="en-US" sz="1200" dirty="0">
                          <a:effectLst/>
                        </a:rPr>
                        <a:t>Employment assistance services</a:t>
                      </a:r>
                      <a:endParaRPr lang="en-CA" sz="1200" dirty="0">
                        <a:effectLst/>
                      </a:endParaRPr>
                    </a:p>
                    <a:p>
                      <a:pPr algn="l">
                        <a:spcAft>
                          <a:spcPts val="0"/>
                        </a:spcAft>
                      </a:pPr>
                      <a:r>
                        <a:rPr lang="en-US" sz="1200" dirty="0">
                          <a:effectLst/>
                        </a:rPr>
                        <a:t>Earnings supplements </a:t>
                      </a:r>
                      <a:endParaRPr lang="en-CA" sz="1200" dirty="0">
                        <a:effectLst/>
                      </a:endParaRPr>
                    </a:p>
                    <a:p>
                      <a:pPr algn="l">
                        <a:spcAft>
                          <a:spcPts val="0"/>
                        </a:spcAft>
                      </a:pPr>
                      <a:r>
                        <a:rPr lang="en-US" sz="1200" dirty="0">
                          <a:effectLst/>
                        </a:rPr>
                        <a:t> </a:t>
                      </a:r>
                      <a:endParaRPr lang="en-CA" sz="1200" dirty="0">
                        <a:effectLst/>
                        <a:latin typeface="Times New Roman"/>
                        <a:ea typeface="Times New Roman"/>
                      </a:endParaRPr>
                    </a:p>
                  </a:txBody>
                  <a:tcPr marL="68580" marR="68580" marT="0" marB="0"/>
                </a:tc>
                <a:tc>
                  <a:txBody>
                    <a:bodyPr/>
                    <a:lstStyle/>
                    <a:p>
                      <a:pPr algn="l">
                        <a:spcAft>
                          <a:spcPts val="0"/>
                        </a:spcAft>
                      </a:pPr>
                      <a:r>
                        <a:rPr lang="en-US" sz="1200" dirty="0">
                          <a:effectLst/>
                        </a:rPr>
                        <a:t> </a:t>
                      </a:r>
                      <a:endParaRPr lang="en-CA" sz="1200" dirty="0">
                        <a:effectLst/>
                      </a:endParaRPr>
                    </a:p>
                    <a:p>
                      <a:pPr algn="l">
                        <a:spcAft>
                          <a:spcPts val="0"/>
                        </a:spcAft>
                      </a:pPr>
                      <a:r>
                        <a:rPr lang="en-US" sz="1200" dirty="0">
                          <a:effectLst/>
                        </a:rPr>
                        <a:t>Wage subsidies</a:t>
                      </a:r>
                      <a:endParaRPr lang="en-CA" sz="1200" dirty="0">
                        <a:effectLst/>
                      </a:endParaRPr>
                    </a:p>
                    <a:p>
                      <a:pPr algn="l">
                        <a:spcAft>
                          <a:spcPts val="0"/>
                        </a:spcAft>
                      </a:pPr>
                      <a:r>
                        <a:rPr lang="en-US" sz="1200" dirty="0">
                          <a:effectLst/>
                        </a:rPr>
                        <a:t>Tax reduction of social security premiums</a:t>
                      </a:r>
                      <a:endParaRPr lang="en-CA" sz="1200" dirty="0">
                        <a:effectLst/>
                      </a:endParaRPr>
                    </a:p>
                    <a:p>
                      <a:pPr algn="l">
                        <a:spcAft>
                          <a:spcPts val="0"/>
                        </a:spcAft>
                      </a:pPr>
                      <a:r>
                        <a:rPr lang="en-US" sz="1200" dirty="0">
                          <a:effectLst/>
                        </a:rPr>
                        <a:t>Business loans </a:t>
                      </a:r>
                      <a:endParaRPr lang="en-CA" sz="1200" dirty="0">
                        <a:effectLst/>
                      </a:endParaRPr>
                    </a:p>
                    <a:p>
                      <a:pPr algn="l">
                        <a:spcAft>
                          <a:spcPts val="0"/>
                        </a:spcAft>
                      </a:pPr>
                      <a:r>
                        <a:rPr lang="en-US" sz="1200" dirty="0">
                          <a:effectLst/>
                        </a:rPr>
                        <a:t>Workplace modification grants</a:t>
                      </a:r>
                      <a:endParaRPr lang="en-CA" sz="1200" dirty="0">
                        <a:effectLst/>
                      </a:endParaRPr>
                    </a:p>
                    <a:p>
                      <a:pPr algn="l">
                        <a:spcAft>
                          <a:spcPts val="0"/>
                        </a:spcAft>
                      </a:pPr>
                      <a:r>
                        <a:rPr lang="en-US" sz="1200" dirty="0">
                          <a:effectLst/>
                        </a:rPr>
                        <a:t>Information sites</a:t>
                      </a:r>
                      <a:endParaRPr lang="en-CA" sz="1200" dirty="0">
                        <a:effectLst/>
                      </a:endParaRPr>
                    </a:p>
                    <a:p>
                      <a:pPr algn="l">
                        <a:spcAft>
                          <a:spcPts val="0"/>
                        </a:spcAft>
                      </a:pPr>
                      <a:r>
                        <a:rPr lang="en-US" sz="1200" dirty="0">
                          <a:effectLst/>
                        </a:rPr>
                        <a:t>Mentoring services </a:t>
                      </a:r>
                      <a:endParaRPr lang="en-CA" sz="1200" dirty="0">
                        <a:effectLst/>
                      </a:endParaRPr>
                    </a:p>
                    <a:p>
                      <a:pPr algn="l">
                        <a:spcAft>
                          <a:spcPts val="0"/>
                        </a:spcAft>
                      </a:pPr>
                      <a:r>
                        <a:rPr lang="en-US" sz="1200" dirty="0">
                          <a:effectLst/>
                        </a:rPr>
                        <a:t>Business training and development </a:t>
                      </a:r>
                      <a:endParaRPr lang="en-CA" sz="1200" dirty="0">
                        <a:effectLst/>
                      </a:endParaRPr>
                    </a:p>
                    <a:p>
                      <a:pPr algn="l">
                        <a:spcAft>
                          <a:spcPts val="0"/>
                        </a:spcAft>
                      </a:pPr>
                      <a:r>
                        <a:rPr lang="en-US" sz="1200" dirty="0">
                          <a:effectLst/>
                        </a:rPr>
                        <a:t>Labour market partnerships</a:t>
                      </a:r>
                      <a:endParaRPr lang="en-CA" sz="1200" dirty="0">
                        <a:effectLst/>
                      </a:endParaRPr>
                    </a:p>
                    <a:p>
                      <a:pPr algn="l">
                        <a:spcAft>
                          <a:spcPts val="0"/>
                        </a:spcAft>
                      </a:pPr>
                      <a:r>
                        <a:rPr lang="en-US" sz="1200" dirty="0">
                          <a:effectLst/>
                        </a:rPr>
                        <a:t>Employment service providers</a:t>
                      </a:r>
                      <a:endParaRPr lang="en-CA" sz="1200" dirty="0">
                        <a:effectLst/>
                      </a:endParaRPr>
                    </a:p>
                    <a:p>
                      <a:pPr algn="l">
                        <a:spcAft>
                          <a:spcPts val="0"/>
                        </a:spcAft>
                      </a:pPr>
                      <a:r>
                        <a:rPr lang="en-US" sz="1200" dirty="0">
                          <a:effectLst/>
                        </a:rPr>
                        <a:t>Disability management consultants </a:t>
                      </a:r>
                      <a:endParaRPr lang="en-CA" sz="1200" dirty="0">
                        <a:effectLst/>
                      </a:endParaRPr>
                    </a:p>
                    <a:p>
                      <a:pPr algn="l">
                        <a:spcAft>
                          <a:spcPts val="0"/>
                        </a:spcAft>
                      </a:pPr>
                      <a:r>
                        <a:rPr lang="en-US" sz="1200" dirty="0">
                          <a:effectLst/>
                        </a:rPr>
                        <a:t> </a:t>
                      </a:r>
                      <a:endParaRPr lang="en-CA" sz="1200" dirty="0">
                        <a:effectLst/>
                        <a:latin typeface="Times New Roman"/>
                        <a:ea typeface="Times New Roman"/>
                      </a:endParaRPr>
                    </a:p>
                  </a:txBody>
                  <a:tcPr marL="68580" marR="68580" marT="0" marB="0"/>
                </a:tc>
              </a:tr>
              <a:tr h="0">
                <a:tc>
                  <a:txBody>
                    <a:bodyPr/>
                    <a:lstStyle/>
                    <a:p>
                      <a:pPr algn="l">
                        <a:spcAft>
                          <a:spcPts val="0"/>
                        </a:spcAft>
                      </a:pPr>
                      <a:r>
                        <a:rPr lang="en-US" sz="1200" dirty="0">
                          <a:effectLst/>
                        </a:rPr>
                        <a:t> </a:t>
                      </a:r>
                      <a:endParaRPr lang="en-CA" sz="1200" dirty="0">
                        <a:effectLst/>
                      </a:endParaRPr>
                    </a:p>
                    <a:p>
                      <a:pPr algn="l">
                        <a:spcAft>
                          <a:spcPts val="0"/>
                        </a:spcAft>
                      </a:pPr>
                      <a:r>
                        <a:rPr lang="en-US" sz="1200" dirty="0">
                          <a:effectLst/>
                        </a:rPr>
                        <a:t> </a:t>
                      </a:r>
                      <a:endParaRPr lang="en-CA" sz="1200" dirty="0">
                        <a:effectLst/>
                      </a:endParaRPr>
                    </a:p>
                    <a:p>
                      <a:pPr algn="l">
                        <a:spcAft>
                          <a:spcPts val="0"/>
                        </a:spcAft>
                      </a:pPr>
                      <a:r>
                        <a:rPr lang="en-US" sz="1200" dirty="0">
                          <a:effectLst/>
                        </a:rPr>
                        <a:t>Obligations and sanctions</a:t>
                      </a:r>
                      <a:endParaRPr lang="en-CA" sz="1200" dirty="0">
                        <a:effectLst/>
                      </a:endParaRPr>
                    </a:p>
                    <a:p>
                      <a:pPr algn="l">
                        <a:spcAft>
                          <a:spcPts val="0"/>
                        </a:spcAft>
                      </a:pPr>
                      <a:r>
                        <a:rPr lang="en-US" sz="1200" dirty="0">
                          <a:effectLst/>
                        </a:rPr>
                        <a:t> </a:t>
                      </a:r>
                      <a:endParaRPr lang="en-CA" sz="1200" dirty="0">
                        <a:effectLst/>
                      </a:endParaRPr>
                    </a:p>
                    <a:p>
                      <a:pPr algn="l">
                        <a:spcAft>
                          <a:spcPts val="0"/>
                        </a:spcAft>
                      </a:pPr>
                      <a:r>
                        <a:rPr lang="en-US" sz="1200" dirty="0">
                          <a:effectLst/>
                        </a:rPr>
                        <a:t> </a:t>
                      </a:r>
                      <a:endParaRPr lang="en-CA" sz="1200" dirty="0">
                        <a:effectLst/>
                        <a:latin typeface="Times New Roman"/>
                        <a:ea typeface="Times New Roman"/>
                      </a:endParaRPr>
                    </a:p>
                  </a:txBody>
                  <a:tcPr marL="68580" marR="68580" marT="0" marB="0"/>
                </a:tc>
                <a:tc>
                  <a:txBody>
                    <a:bodyPr/>
                    <a:lstStyle/>
                    <a:p>
                      <a:pPr algn="l">
                        <a:spcAft>
                          <a:spcPts val="0"/>
                        </a:spcAft>
                      </a:pPr>
                      <a:r>
                        <a:rPr lang="en-US" sz="1200" dirty="0">
                          <a:effectLst/>
                        </a:rPr>
                        <a:t> </a:t>
                      </a:r>
                      <a:endParaRPr lang="en-CA" sz="1200" dirty="0">
                        <a:effectLst/>
                      </a:endParaRPr>
                    </a:p>
                    <a:p>
                      <a:pPr algn="l">
                        <a:spcAft>
                          <a:spcPts val="0"/>
                        </a:spcAft>
                      </a:pPr>
                      <a:r>
                        <a:rPr lang="en-US" sz="1200" dirty="0">
                          <a:effectLst/>
                        </a:rPr>
                        <a:t>Mandatory activity tests</a:t>
                      </a:r>
                      <a:endParaRPr lang="en-CA" sz="1200" dirty="0">
                        <a:effectLst/>
                      </a:endParaRPr>
                    </a:p>
                    <a:p>
                      <a:pPr algn="l">
                        <a:spcAft>
                          <a:spcPts val="0"/>
                        </a:spcAft>
                      </a:pPr>
                      <a:r>
                        <a:rPr lang="en-US" sz="1200" dirty="0">
                          <a:effectLst/>
                        </a:rPr>
                        <a:t>Work capacity assessments</a:t>
                      </a:r>
                      <a:endParaRPr lang="en-CA" sz="1200" dirty="0">
                        <a:effectLst/>
                      </a:endParaRPr>
                    </a:p>
                    <a:p>
                      <a:pPr algn="l">
                        <a:spcAft>
                          <a:spcPts val="0"/>
                        </a:spcAft>
                      </a:pPr>
                      <a:r>
                        <a:rPr lang="en-US" sz="1200" dirty="0">
                          <a:effectLst/>
                        </a:rPr>
                        <a:t>Time-limited benefits</a:t>
                      </a:r>
                      <a:endParaRPr lang="en-CA" sz="1200" dirty="0">
                        <a:effectLst/>
                      </a:endParaRPr>
                    </a:p>
                    <a:p>
                      <a:pPr algn="l">
                        <a:spcAft>
                          <a:spcPts val="0"/>
                        </a:spcAft>
                      </a:pPr>
                      <a:r>
                        <a:rPr lang="en-US" sz="1200" dirty="0">
                          <a:effectLst/>
                        </a:rPr>
                        <a:t>Training courses</a:t>
                      </a:r>
                      <a:endParaRPr lang="en-CA" sz="1200" dirty="0">
                        <a:effectLst/>
                      </a:endParaRPr>
                    </a:p>
                    <a:p>
                      <a:pPr algn="l">
                        <a:spcAft>
                          <a:spcPts val="0"/>
                        </a:spcAft>
                      </a:pPr>
                      <a:r>
                        <a:rPr lang="en-US" sz="1200" dirty="0">
                          <a:effectLst/>
                        </a:rPr>
                        <a:t>Job search requirements</a:t>
                      </a:r>
                      <a:endParaRPr lang="en-CA" sz="1200" dirty="0">
                        <a:effectLst/>
                      </a:endParaRPr>
                    </a:p>
                    <a:p>
                      <a:pPr algn="l">
                        <a:spcAft>
                          <a:spcPts val="0"/>
                        </a:spcAft>
                      </a:pPr>
                      <a:r>
                        <a:rPr lang="en-US" sz="1200" dirty="0">
                          <a:effectLst/>
                        </a:rPr>
                        <a:t> </a:t>
                      </a:r>
                      <a:endParaRPr lang="en-CA" sz="1200" dirty="0">
                        <a:effectLst/>
                        <a:latin typeface="Times New Roman"/>
                        <a:ea typeface="Times New Roman"/>
                      </a:endParaRPr>
                    </a:p>
                  </a:txBody>
                  <a:tcPr marL="68580" marR="68580" marT="0" marB="0"/>
                </a:tc>
                <a:tc>
                  <a:txBody>
                    <a:bodyPr/>
                    <a:lstStyle/>
                    <a:p>
                      <a:pPr algn="l">
                        <a:spcAft>
                          <a:spcPts val="0"/>
                        </a:spcAft>
                      </a:pPr>
                      <a:r>
                        <a:rPr lang="en-US" sz="1200" dirty="0">
                          <a:effectLst/>
                        </a:rPr>
                        <a:t> </a:t>
                      </a:r>
                      <a:endParaRPr lang="en-CA" sz="1200" dirty="0">
                        <a:effectLst/>
                      </a:endParaRPr>
                    </a:p>
                    <a:p>
                      <a:pPr algn="l">
                        <a:spcAft>
                          <a:spcPts val="0"/>
                        </a:spcAft>
                      </a:pPr>
                      <a:r>
                        <a:rPr lang="en-US" sz="1200" dirty="0">
                          <a:effectLst/>
                        </a:rPr>
                        <a:t>Employment quotas or targets</a:t>
                      </a:r>
                      <a:endParaRPr lang="en-CA" sz="1200" dirty="0">
                        <a:effectLst/>
                      </a:endParaRPr>
                    </a:p>
                    <a:p>
                      <a:pPr algn="l">
                        <a:spcAft>
                          <a:spcPts val="0"/>
                        </a:spcAft>
                      </a:pPr>
                      <a:r>
                        <a:rPr lang="en-US" sz="1200" dirty="0">
                          <a:effectLst/>
                        </a:rPr>
                        <a:t>Employment protection legislation</a:t>
                      </a:r>
                      <a:endParaRPr lang="en-CA" sz="1200" dirty="0">
                        <a:effectLst/>
                      </a:endParaRPr>
                    </a:p>
                    <a:p>
                      <a:pPr algn="l">
                        <a:spcAft>
                          <a:spcPts val="0"/>
                        </a:spcAft>
                      </a:pPr>
                      <a:r>
                        <a:rPr lang="en-US" sz="1200" dirty="0">
                          <a:effectLst/>
                        </a:rPr>
                        <a:t>Accessibility standards</a:t>
                      </a:r>
                      <a:endParaRPr lang="en-CA" sz="1200" dirty="0">
                        <a:effectLst/>
                      </a:endParaRPr>
                    </a:p>
                    <a:p>
                      <a:pPr algn="l">
                        <a:spcAft>
                          <a:spcPts val="0"/>
                        </a:spcAft>
                      </a:pPr>
                      <a:r>
                        <a:rPr lang="en-US" sz="1200" dirty="0">
                          <a:effectLst/>
                        </a:rPr>
                        <a:t>Human rights codes and anti-disability discrimination laws</a:t>
                      </a:r>
                      <a:endParaRPr lang="en-CA" sz="1200" dirty="0">
                        <a:effectLst/>
                      </a:endParaRPr>
                    </a:p>
                    <a:p>
                      <a:pPr algn="l">
                        <a:spcAft>
                          <a:spcPts val="0"/>
                        </a:spcAft>
                      </a:pPr>
                      <a:r>
                        <a:rPr lang="en-US" sz="1200" dirty="0">
                          <a:effectLst/>
                        </a:rPr>
                        <a:t>Experience rating of employer premiums for sickness benefits</a:t>
                      </a:r>
                      <a:endParaRPr lang="en-CA" sz="1200" dirty="0">
                        <a:effectLst/>
                      </a:endParaRPr>
                    </a:p>
                    <a:p>
                      <a:pPr algn="l">
                        <a:spcAft>
                          <a:spcPts val="0"/>
                        </a:spcAft>
                      </a:pPr>
                      <a:r>
                        <a:rPr lang="en-US" sz="1200" dirty="0">
                          <a:effectLst/>
                        </a:rPr>
                        <a:t> </a:t>
                      </a:r>
                      <a:endParaRPr lang="en-CA" sz="1200" dirty="0">
                        <a:effectLst/>
                        <a:latin typeface="Times New Roman"/>
                        <a:ea typeface="Times New Roman"/>
                      </a:endParaRPr>
                    </a:p>
                  </a:txBody>
                  <a:tcPr marL="68580" marR="68580" marT="0" marB="0"/>
                </a:tc>
              </a:tr>
            </a:tbl>
          </a:graphicData>
        </a:graphic>
      </p:graphicFrame>
      <p:sp>
        <p:nvSpPr>
          <p:cNvPr id="4" name="Slide Number Placeholder 3"/>
          <p:cNvSpPr>
            <a:spLocks noGrp="1"/>
          </p:cNvSpPr>
          <p:nvPr>
            <p:ph type="sldNum" sz="quarter" idx="12"/>
          </p:nvPr>
        </p:nvSpPr>
        <p:spPr/>
        <p:txBody>
          <a:bodyPr/>
          <a:lstStyle/>
          <a:p>
            <a:fld id="{61004DD6-B94B-41A6-B9A5-73174C1093C5}" type="slidenum">
              <a:rPr lang="en-CA" smtClean="0"/>
              <a:pPr/>
              <a:t>7</a:t>
            </a:fld>
            <a:endParaRPr lang="en-CA" dirty="0"/>
          </a:p>
        </p:txBody>
      </p:sp>
    </p:spTree>
    <p:extLst>
      <p:ext uri="{BB962C8B-B14F-4D97-AF65-F5344CB8AC3E}">
        <p14:creationId xmlns="" xmlns:p14="http://schemas.microsoft.com/office/powerpoint/2010/main" val="42020253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Promising practices</a:t>
            </a:r>
            <a:endParaRPr lang="en-CA" b="1" dirty="0"/>
          </a:p>
        </p:txBody>
      </p:sp>
      <p:sp>
        <p:nvSpPr>
          <p:cNvPr id="3" name="Content Placeholder 2"/>
          <p:cNvSpPr>
            <a:spLocks noGrp="1"/>
          </p:cNvSpPr>
          <p:nvPr>
            <p:ph idx="1"/>
          </p:nvPr>
        </p:nvSpPr>
        <p:spPr/>
        <p:txBody>
          <a:bodyPr>
            <a:normAutofit/>
          </a:bodyPr>
          <a:lstStyle/>
          <a:p>
            <a:pPr marL="114300" indent="0">
              <a:buNone/>
            </a:pPr>
            <a:r>
              <a:rPr lang="en-CA" dirty="0" smtClean="0"/>
              <a:t>Encouraging practices </a:t>
            </a:r>
            <a:r>
              <a:rPr lang="en-CA" dirty="0"/>
              <a:t>internationally </a:t>
            </a:r>
            <a:r>
              <a:rPr lang="en-CA" dirty="0" smtClean="0"/>
              <a:t>are evident </a:t>
            </a:r>
            <a:r>
              <a:rPr lang="en-CA" dirty="0"/>
              <a:t>in </a:t>
            </a:r>
            <a:r>
              <a:rPr lang="en-CA" dirty="0" smtClean="0"/>
              <a:t>four </a:t>
            </a:r>
            <a:r>
              <a:rPr lang="en-CA" dirty="0"/>
              <a:t>policy approaches: </a:t>
            </a:r>
            <a:endParaRPr lang="en-CA" dirty="0" smtClean="0"/>
          </a:p>
          <a:p>
            <a:pPr marL="571500" indent="-457200">
              <a:buFont typeface="+mj-lt"/>
              <a:buAutoNum type="arabicPeriod"/>
            </a:pPr>
            <a:r>
              <a:rPr lang="en-CA" dirty="0"/>
              <a:t>R</a:t>
            </a:r>
            <a:r>
              <a:rPr lang="en-CA" dirty="0" smtClean="0"/>
              <a:t>eforming </a:t>
            </a:r>
            <a:r>
              <a:rPr lang="en-CA" dirty="0"/>
              <a:t>assessment procedures to focus on the capacities of people and their ability to </a:t>
            </a:r>
            <a:r>
              <a:rPr lang="en-CA" dirty="0" smtClean="0"/>
              <a:t>work</a:t>
            </a:r>
          </a:p>
          <a:p>
            <a:pPr marL="571500" indent="-457200">
              <a:buFont typeface="+mj-lt"/>
              <a:buAutoNum type="arabicPeriod"/>
            </a:pPr>
            <a:r>
              <a:rPr lang="en-CA" dirty="0"/>
              <a:t>C</a:t>
            </a:r>
            <a:r>
              <a:rPr lang="en-CA" dirty="0" smtClean="0"/>
              <a:t>hanging </a:t>
            </a:r>
            <a:r>
              <a:rPr lang="en-CA" dirty="0"/>
              <a:t>benefit structures in order to improve work incentives, such as by offering financial incentives to employers and or to the employees with partially-reduced work </a:t>
            </a:r>
            <a:r>
              <a:rPr lang="en-CA" dirty="0" smtClean="0"/>
              <a:t>capacities</a:t>
            </a:r>
          </a:p>
          <a:p>
            <a:pPr marL="571500" indent="-457200">
              <a:buFont typeface="+mj-lt"/>
              <a:buAutoNum type="arabicPeriod"/>
            </a:pPr>
            <a:r>
              <a:rPr lang="en-CA" dirty="0"/>
              <a:t>E</a:t>
            </a:r>
            <a:r>
              <a:rPr lang="en-CA" dirty="0" smtClean="0"/>
              <a:t>xpanding </a:t>
            </a:r>
            <a:r>
              <a:rPr lang="en-CA" dirty="0"/>
              <a:t>rehabilitation and employment services to support job </a:t>
            </a:r>
            <a:r>
              <a:rPr lang="en-CA" dirty="0" smtClean="0"/>
              <a:t>searches</a:t>
            </a:r>
          </a:p>
          <a:p>
            <a:pPr marL="571500" indent="-457200">
              <a:buFont typeface="+mj-lt"/>
              <a:buAutoNum type="arabicPeriod"/>
            </a:pPr>
            <a:r>
              <a:rPr lang="en-CA" dirty="0" smtClean="0"/>
              <a:t>Transitioning from sheltered work to supported employment and/or social enterprises</a:t>
            </a:r>
            <a:endParaRPr lang="en-CA" dirty="0"/>
          </a:p>
        </p:txBody>
      </p:sp>
      <p:sp>
        <p:nvSpPr>
          <p:cNvPr id="4" name="Slide Number Placeholder 3"/>
          <p:cNvSpPr>
            <a:spLocks noGrp="1"/>
          </p:cNvSpPr>
          <p:nvPr>
            <p:ph type="sldNum" sz="quarter" idx="12"/>
          </p:nvPr>
        </p:nvSpPr>
        <p:spPr/>
        <p:txBody>
          <a:bodyPr/>
          <a:lstStyle/>
          <a:p>
            <a:fld id="{61004DD6-B94B-41A6-B9A5-73174C1093C5}" type="slidenum">
              <a:rPr lang="en-CA" smtClean="0"/>
              <a:pPr/>
              <a:t>8</a:t>
            </a:fld>
            <a:endParaRPr lang="en-CA" dirty="0"/>
          </a:p>
        </p:txBody>
      </p:sp>
    </p:spTree>
    <p:extLst>
      <p:ext uri="{BB962C8B-B14F-4D97-AF65-F5344CB8AC3E}">
        <p14:creationId xmlns="" xmlns:p14="http://schemas.microsoft.com/office/powerpoint/2010/main" val="8015197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b="1" dirty="0" smtClean="0"/>
              <a:t>Barriers: a striking degree of continuity</a:t>
            </a:r>
            <a:endParaRPr lang="en-CA" b="1" dirty="0"/>
          </a:p>
        </p:txBody>
      </p:sp>
      <p:sp>
        <p:nvSpPr>
          <p:cNvPr id="3" name="Content Placeholder 2"/>
          <p:cNvSpPr>
            <a:spLocks noGrp="1"/>
          </p:cNvSpPr>
          <p:nvPr>
            <p:ph idx="1"/>
          </p:nvPr>
        </p:nvSpPr>
        <p:spPr/>
        <p:txBody>
          <a:bodyPr>
            <a:normAutofit lnSpcReduction="10000"/>
          </a:bodyPr>
          <a:lstStyle/>
          <a:p>
            <a:pPr marL="182880" lvl="1"/>
            <a:r>
              <a:rPr lang="en-US" sz="2600" b="1" dirty="0" smtClean="0"/>
              <a:t>In policy and service delivery systems:</a:t>
            </a:r>
          </a:p>
          <a:p>
            <a:pPr marL="457200" lvl="2"/>
            <a:r>
              <a:rPr lang="en-US" sz="2200" dirty="0" smtClean="0"/>
              <a:t>the </a:t>
            </a:r>
            <a:r>
              <a:rPr lang="en-US" sz="2200" dirty="0"/>
              <a:t>resolve of medical assessment </a:t>
            </a:r>
            <a:r>
              <a:rPr lang="en-US" sz="2200" dirty="0" smtClean="0"/>
              <a:t>models </a:t>
            </a:r>
          </a:p>
          <a:p>
            <a:pPr marL="457200" lvl="2"/>
            <a:r>
              <a:rPr lang="en-US" sz="2200" dirty="0" smtClean="0"/>
              <a:t>traditional </a:t>
            </a:r>
            <a:r>
              <a:rPr lang="en-US" sz="2200" dirty="0"/>
              <a:t>social service approach by many community </a:t>
            </a:r>
            <a:r>
              <a:rPr lang="en-US" sz="2200" dirty="0" smtClean="0"/>
              <a:t>supports, e.g., </a:t>
            </a:r>
            <a:r>
              <a:rPr lang="en-US" sz="2400" dirty="0"/>
              <a:t>segregated day programming </a:t>
            </a:r>
            <a:r>
              <a:rPr lang="en-US" sz="2200" dirty="0" smtClean="0"/>
              <a:t> </a:t>
            </a:r>
          </a:p>
          <a:p>
            <a:pPr marL="457200" lvl="2"/>
            <a:r>
              <a:rPr lang="en-US" sz="2200" dirty="0" smtClean="0"/>
              <a:t>the </a:t>
            </a:r>
            <a:r>
              <a:rPr lang="en-US" sz="2200" dirty="0"/>
              <a:t>continuance of sheltered workshops and other </a:t>
            </a:r>
            <a:r>
              <a:rPr lang="en-US" sz="2200" dirty="0" smtClean="0"/>
              <a:t>separated </a:t>
            </a:r>
            <a:r>
              <a:rPr lang="en-US" sz="2200" dirty="0"/>
              <a:t>work </a:t>
            </a:r>
            <a:r>
              <a:rPr lang="en-US" sz="2200" dirty="0" smtClean="0"/>
              <a:t>settings </a:t>
            </a:r>
            <a:endParaRPr lang="en-CA" sz="2200" dirty="0"/>
          </a:p>
          <a:p>
            <a:pPr marL="0" indent="0">
              <a:buNone/>
            </a:pPr>
            <a:endParaRPr lang="en-US" sz="2200" b="1" dirty="0" smtClean="0"/>
          </a:p>
          <a:p>
            <a:pPr marL="0" indent="0">
              <a:buNone/>
            </a:pPr>
            <a:endParaRPr lang="en-US" b="1" dirty="0"/>
          </a:p>
          <a:p>
            <a:r>
              <a:rPr lang="en-US" sz="2600" b="1" dirty="0"/>
              <a:t>I</a:t>
            </a:r>
            <a:r>
              <a:rPr lang="en-US" sz="2600" b="1" dirty="0" smtClean="0"/>
              <a:t>n </a:t>
            </a:r>
            <a:r>
              <a:rPr lang="en-US" sz="2600" b="1" dirty="0"/>
              <a:t>employment activation </a:t>
            </a:r>
            <a:r>
              <a:rPr lang="en-US" sz="2600" b="1" dirty="0" smtClean="0"/>
              <a:t>measures</a:t>
            </a:r>
            <a:r>
              <a:rPr lang="en-US" sz="2600" dirty="0" smtClean="0"/>
              <a:t>:</a:t>
            </a:r>
          </a:p>
          <a:p>
            <a:pPr lvl="1"/>
            <a:r>
              <a:rPr lang="en-US" sz="2200" dirty="0" smtClean="0"/>
              <a:t>the </a:t>
            </a:r>
            <a:r>
              <a:rPr lang="en-US" sz="2200" dirty="0"/>
              <a:t>absence of personal supports to enable </a:t>
            </a:r>
            <a:r>
              <a:rPr lang="en-US" sz="2200" dirty="0" smtClean="0"/>
              <a:t>access </a:t>
            </a:r>
          </a:p>
          <a:p>
            <a:pPr lvl="1"/>
            <a:r>
              <a:rPr lang="en-US" sz="2200" dirty="0"/>
              <a:t>limited supply of services </a:t>
            </a:r>
            <a:endParaRPr lang="en-US" sz="2200" dirty="0" smtClean="0"/>
          </a:p>
          <a:p>
            <a:pPr lvl="1"/>
            <a:r>
              <a:rPr lang="en-US" sz="2200" dirty="0" smtClean="0"/>
              <a:t>access </a:t>
            </a:r>
            <a:r>
              <a:rPr lang="en-US" sz="2200" dirty="0"/>
              <a:t>to employment services may be restricted to certain groups, such as new claimants versus existing clients </a:t>
            </a:r>
            <a:endParaRPr lang="en-CA" sz="2200" dirty="0"/>
          </a:p>
        </p:txBody>
      </p:sp>
      <p:sp>
        <p:nvSpPr>
          <p:cNvPr id="4" name="Slide Number Placeholder 3"/>
          <p:cNvSpPr>
            <a:spLocks noGrp="1"/>
          </p:cNvSpPr>
          <p:nvPr>
            <p:ph type="sldNum" sz="quarter" idx="12"/>
          </p:nvPr>
        </p:nvSpPr>
        <p:spPr/>
        <p:txBody>
          <a:bodyPr/>
          <a:lstStyle/>
          <a:p>
            <a:fld id="{61004DD6-B94B-41A6-B9A5-73174C1093C5}" type="slidenum">
              <a:rPr lang="en-CA" smtClean="0"/>
              <a:pPr/>
              <a:t>9</a:t>
            </a:fld>
            <a:endParaRPr lang="en-CA" dirty="0"/>
          </a:p>
        </p:txBody>
      </p:sp>
    </p:spTree>
    <p:extLst>
      <p:ext uri="{BB962C8B-B14F-4D97-AF65-F5344CB8AC3E}">
        <p14:creationId xmlns="" xmlns:p14="http://schemas.microsoft.com/office/powerpoint/2010/main" val="24972598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429</TotalTime>
  <Words>1174</Words>
  <Application>Microsoft Office PowerPoint</Application>
  <PresentationFormat>On-screen Show (4:3)</PresentationFormat>
  <Paragraphs>206</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Clarity</vt:lpstr>
      <vt:lpstr>Advancing the participation of people with disabilities in the labour market:  INTERNATIONAL PRACTICES AND LESSONS </vt:lpstr>
      <vt:lpstr>Our focus today</vt:lpstr>
      <vt:lpstr>International sample</vt:lpstr>
      <vt:lpstr>Sources</vt:lpstr>
      <vt:lpstr>Active labour market programs</vt:lpstr>
      <vt:lpstr>International trends</vt:lpstr>
      <vt:lpstr> Disability-related activation measures: policy types and target groups  </vt:lpstr>
      <vt:lpstr>Promising practices</vt:lpstr>
      <vt:lpstr>Barriers: a striking degree of continuity</vt:lpstr>
      <vt:lpstr>Facilitators</vt:lpstr>
      <vt:lpstr>Facilitators</vt:lpstr>
      <vt:lpstr>Facilitators</vt:lpstr>
      <vt:lpstr>Responsibilities of employers</vt:lpstr>
      <vt:lpstr>Financial incentives for employers</vt:lpstr>
      <vt:lpstr>Collaborative relationships</vt:lpstr>
      <vt:lpstr>Opportunities for innovation</vt:lpstr>
      <vt:lpstr>Thank you</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Advancing the participation of people with disabilities in the labour market</dc:title>
  <dc:creator>Michae Jl Prince</dc:creator>
  <cp:lastModifiedBy>mprince</cp:lastModifiedBy>
  <cp:revision>36</cp:revision>
  <dcterms:created xsi:type="dcterms:W3CDTF">2011-12-23T22:19:09Z</dcterms:created>
  <dcterms:modified xsi:type="dcterms:W3CDTF">2012-01-05T22:48:06Z</dcterms:modified>
</cp:coreProperties>
</file>